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219"/>
  </p:notesMasterIdLst>
  <p:handoutMasterIdLst>
    <p:handoutMasterId r:id="rId220"/>
  </p:handoutMasterIdLst>
  <p:sldIdLst>
    <p:sldId id="343" r:id="rId3"/>
    <p:sldId id="10470" r:id="rId4"/>
    <p:sldId id="371" r:id="rId5"/>
    <p:sldId id="10525" r:id="rId6"/>
    <p:sldId id="10522" r:id="rId7"/>
    <p:sldId id="340" r:id="rId8"/>
    <p:sldId id="609" r:id="rId9"/>
    <p:sldId id="966" r:id="rId10"/>
    <p:sldId id="967" r:id="rId11"/>
    <p:sldId id="971" r:id="rId12"/>
    <p:sldId id="972" r:id="rId13"/>
    <p:sldId id="973" r:id="rId14"/>
    <p:sldId id="974" r:id="rId15"/>
    <p:sldId id="975" r:id="rId16"/>
    <p:sldId id="10527" r:id="rId17"/>
    <p:sldId id="980" r:id="rId18"/>
    <p:sldId id="968" r:id="rId19"/>
    <p:sldId id="10531" r:id="rId20"/>
    <p:sldId id="10532" r:id="rId21"/>
    <p:sldId id="10528" r:id="rId22"/>
    <p:sldId id="10529" r:id="rId23"/>
    <p:sldId id="10530" r:id="rId24"/>
    <p:sldId id="10533" r:id="rId25"/>
    <p:sldId id="976" r:id="rId26"/>
    <p:sldId id="10472" r:id="rId27"/>
    <p:sldId id="1003" r:id="rId28"/>
    <p:sldId id="611" r:id="rId29"/>
    <p:sldId id="948" r:id="rId30"/>
    <p:sldId id="612" r:id="rId31"/>
    <p:sldId id="613" r:id="rId32"/>
    <p:sldId id="614" r:id="rId33"/>
    <p:sldId id="616" r:id="rId34"/>
    <p:sldId id="949" r:id="rId35"/>
    <p:sldId id="950" r:id="rId36"/>
    <p:sldId id="951" r:id="rId37"/>
    <p:sldId id="952" r:id="rId38"/>
    <p:sldId id="955" r:id="rId39"/>
    <p:sldId id="953" r:id="rId40"/>
    <p:sldId id="1012" r:id="rId41"/>
    <p:sldId id="1016" r:id="rId42"/>
    <p:sldId id="1013" r:id="rId43"/>
    <p:sldId id="1014" r:id="rId44"/>
    <p:sldId id="1015" r:id="rId45"/>
    <p:sldId id="1018" r:id="rId46"/>
    <p:sldId id="1043" r:id="rId47"/>
    <p:sldId id="1019" r:id="rId48"/>
    <p:sldId id="1071" r:id="rId49"/>
    <p:sldId id="1036" r:id="rId50"/>
    <p:sldId id="1037" r:id="rId51"/>
    <p:sldId id="1038" r:id="rId52"/>
    <p:sldId id="1040" r:id="rId53"/>
    <p:sldId id="1020" r:id="rId54"/>
    <p:sldId id="1021" r:id="rId55"/>
    <p:sldId id="1022" r:id="rId56"/>
    <p:sldId id="1023" r:id="rId57"/>
    <p:sldId id="1024" r:id="rId58"/>
    <p:sldId id="1025" r:id="rId59"/>
    <p:sldId id="1026" r:id="rId60"/>
    <p:sldId id="1027" r:id="rId61"/>
    <p:sldId id="1030" r:id="rId62"/>
    <p:sldId id="1031" r:id="rId63"/>
    <p:sldId id="1044" r:id="rId64"/>
    <p:sldId id="1042" r:id="rId65"/>
    <p:sldId id="1039" r:id="rId66"/>
    <p:sldId id="1032" r:id="rId67"/>
    <p:sldId id="1033" r:id="rId68"/>
    <p:sldId id="1034" r:id="rId69"/>
    <p:sldId id="1045" r:id="rId70"/>
    <p:sldId id="1035" r:id="rId71"/>
    <p:sldId id="1046" r:id="rId72"/>
    <p:sldId id="1047" r:id="rId73"/>
    <p:sldId id="1028" r:id="rId74"/>
    <p:sldId id="1048" r:id="rId75"/>
    <p:sldId id="1049" r:id="rId76"/>
    <p:sldId id="1050" r:id="rId77"/>
    <p:sldId id="1051" r:id="rId78"/>
    <p:sldId id="1052" r:id="rId79"/>
    <p:sldId id="1029" r:id="rId80"/>
    <p:sldId id="1053" r:id="rId81"/>
    <p:sldId id="1054" r:id="rId82"/>
    <p:sldId id="1055" r:id="rId83"/>
    <p:sldId id="1056" r:id="rId84"/>
    <p:sldId id="1057" r:id="rId85"/>
    <p:sldId id="1072" r:id="rId86"/>
    <p:sldId id="1060" r:id="rId87"/>
    <p:sldId id="1062" r:id="rId88"/>
    <p:sldId id="1064" r:id="rId89"/>
    <p:sldId id="1061" r:id="rId90"/>
    <p:sldId id="1065" r:id="rId91"/>
    <p:sldId id="1066" r:id="rId92"/>
    <p:sldId id="1070" r:id="rId93"/>
    <p:sldId id="1067" r:id="rId94"/>
    <p:sldId id="1068" r:id="rId95"/>
    <p:sldId id="1069" r:id="rId96"/>
    <p:sldId id="1058" r:id="rId97"/>
    <p:sldId id="1073" r:id="rId98"/>
    <p:sldId id="1059" r:id="rId99"/>
    <p:sldId id="1074" r:id="rId100"/>
    <p:sldId id="1075" r:id="rId101"/>
    <p:sldId id="1078" r:id="rId102"/>
    <p:sldId id="1079" r:id="rId103"/>
    <p:sldId id="1080" r:id="rId104"/>
    <p:sldId id="10473" r:id="rId105"/>
    <p:sldId id="1081" r:id="rId106"/>
    <p:sldId id="1076" r:id="rId107"/>
    <p:sldId id="1077" r:id="rId108"/>
    <p:sldId id="1082" r:id="rId109"/>
    <p:sldId id="1083" r:id="rId110"/>
    <p:sldId id="1084" r:id="rId111"/>
    <p:sldId id="1085" r:id="rId112"/>
    <p:sldId id="1088" r:id="rId113"/>
    <p:sldId id="1089" r:id="rId114"/>
    <p:sldId id="10536" r:id="rId115"/>
    <p:sldId id="1090" r:id="rId116"/>
    <p:sldId id="1091" r:id="rId117"/>
    <p:sldId id="10537" r:id="rId118"/>
    <p:sldId id="1087" r:id="rId119"/>
    <p:sldId id="1086" r:id="rId120"/>
    <p:sldId id="1092" r:id="rId121"/>
    <p:sldId id="1098" r:id="rId122"/>
    <p:sldId id="1093" r:id="rId123"/>
    <p:sldId id="1094" r:id="rId124"/>
    <p:sldId id="1095" r:id="rId125"/>
    <p:sldId id="1096" r:id="rId126"/>
    <p:sldId id="1103" r:id="rId127"/>
    <p:sldId id="1118" r:id="rId128"/>
    <p:sldId id="1097" r:id="rId129"/>
    <p:sldId id="1099" r:id="rId130"/>
    <p:sldId id="1100" r:id="rId131"/>
    <p:sldId id="1104" r:id="rId132"/>
    <p:sldId id="1107" r:id="rId133"/>
    <p:sldId id="1106" r:id="rId134"/>
    <p:sldId id="1108" r:id="rId135"/>
    <p:sldId id="1109" r:id="rId136"/>
    <p:sldId id="1110" r:id="rId137"/>
    <p:sldId id="1111" r:id="rId138"/>
    <p:sldId id="10476" r:id="rId139"/>
    <p:sldId id="1101" r:id="rId140"/>
    <p:sldId id="1102" r:id="rId141"/>
    <p:sldId id="1119" r:id="rId142"/>
    <p:sldId id="665" r:id="rId143"/>
    <p:sldId id="1122" r:id="rId144"/>
    <p:sldId id="1120" r:id="rId145"/>
    <p:sldId id="1121" r:id="rId146"/>
    <p:sldId id="834" r:id="rId147"/>
    <p:sldId id="838" r:id="rId148"/>
    <p:sldId id="839" r:id="rId149"/>
    <p:sldId id="841" r:id="rId150"/>
    <p:sldId id="842" r:id="rId151"/>
    <p:sldId id="843" r:id="rId152"/>
    <p:sldId id="835" r:id="rId153"/>
    <p:sldId id="844" r:id="rId154"/>
    <p:sldId id="836" r:id="rId155"/>
    <p:sldId id="846" r:id="rId156"/>
    <p:sldId id="847" r:id="rId157"/>
    <p:sldId id="868" r:id="rId158"/>
    <p:sldId id="869" r:id="rId159"/>
    <p:sldId id="872" r:id="rId160"/>
    <p:sldId id="870" r:id="rId161"/>
    <p:sldId id="10600" r:id="rId162"/>
    <p:sldId id="10603" r:id="rId163"/>
    <p:sldId id="10604" r:id="rId164"/>
    <p:sldId id="10490" r:id="rId165"/>
    <p:sldId id="1115" r:id="rId166"/>
    <p:sldId id="1116" r:id="rId167"/>
    <p:sldId id="1117" r:id="rId168"/>
    <p:sldId id="1105" r:id="rId169"/>
    <p:sldId id="1011" r:id="rId170"/>
    <p:sldId id="10403" r:id="rId171"/>
    <p:sldId id="10404" r:id="rId172"/>
    <p:sldId id="10405" r:id="rId173"/>
    <p:sldId id="10402" r:id="rId174"/>
    <p:sldId id="10407" r:id="rId175"/>
    <p:sldId id="10446" r:id="rId176"/>
    <p:sldId id="10440" r:id="rId177"/>
    <p:sldId id="10441" r:id="rId178"/>
    <p:sldId id="10451" r:id="rId179"/>
    <p:sldId id="10431" r:id="rId180"/>
    <p:sldId id="10452" r:id="rId181"/>
    <p:sldId id="10453" r:id="rId182"/>
    <p:sldId id="10454" r:id="rId183"/>
    <p:sldId id="10455" r:id="rId184"/>
    <p:sldId id="10448" r:id="rId185"/>
    <p:sldId id="10449" r:id="rId186"/>
    <p:sldId id="10450" r:id="rId187"/>
    <p:sldId id="10459" r:id="rId188"/>
    <p:sldId id="10447" r:id="rId189"/>
    <p:sldId id="10406" r:id="rId190"/>
    <p:sldId id="10425" r:id="rId191"/>
    <p:sldId id="10426" r:id="rId192"/>
    <p:sldId id="10409" r:id="rId193"/>
    <p:sldId id="10421" r:id="rId194"/>
    <p:sldId id="10417" r:id="rId195"/>
    <p:sldId id="10408" r:id="rId196"/>
    <p:sldId id="10427" r:id="rId197"/>
    <p:sldId id="10435" r:id="rId198"/>
    <p:sldId id="10437" r:id="rId199"/>
    <p:sldId id="10436" r:id="rId200"/>
    <p:sldId id="10438" r:id="rId201"/>
    <p:sldId id="10439" r:id="rId202"/>
    <p:sldId id="10442" r:id="rId203"/>
    <p:sldId id="10443" r:id="rId204"/>
    <p:sldId id="10444" r:id="rId205"/>
    <p:sldId id="10445" r:id="rId206"/>
    <p:sldId id="10428" r:id="rId207"/>
    <p:sldId id="10429" r:id="rId208"/>
    <p:sldId id="10430" r:id="rId209"/>
    <p:sldId id="10422" r:id="rId210"/>
    <p:sldId id="10423" r:id="rId211"/>
    <p:sldId id="936" r:id="rId212"/>
    <p:sldId id="10587" r:id="rId213"/>
    <p:sldId id="823" r:id="rId214"/>
    <p:sldId id="824" r:id="rId215"/>
    <p:sldId id="810" r:id="rId216"/>
    <p:sldId id="10605" r:id="rId217"/>
    <p:sldId id="10606" r:id="rId2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10470"/>
            <p14:sldId id="371"/>
            <p14:sldId id="10525"/>
            <p14:sldId id="10522"/>
          </p14:sldIdLst>
        </p14:section>
        <p14:section name="DEMO 1" id="{EDA24CE3-BFBF-4781-BA0B-4151A1C0489A}">
          <p14:sldIdLst>
            <p14:sldId id="340"/>
            <p14:sldId id="609"/>
            <p14:sldId id="966"/>
            <p14:sldId id="967"/>
            <p14:sldId id="971"/>
            <p14:sldId id="972"/>
            <p14:sldId id="973"/>
            <p14:sldId id="974"/>
            <p14:sldId id="975"/>
            <p14:sldId id="10527"/>
            <p14:sldId id="980"/>
            <p14:sldId id="968"/>
            <p14:sldId id="10531"/>
            <p14:sldId id="10532"/>
            <p14:sldId id="10528"/>
            <p14:sldId id="10529"/>
            <p14:sldId id="10530"/>
            <p14:sldId id="10533"/>
            <p14:sldId id="976"/>
          </p14:sldIdLst>
        </p14:section>
        <p14:section name="DEMO 2" id="{3A005842-2A71-41C1-9B5E-003783130F36}">
          <p14:sldIdLst>
            <p14:sldId id="10472"/>
            <p14:sldId id="1003"/>
            <p14:sldId id="611"/>
            <p14:sldId id="948"/>
            <p14:sldId id="612"/>
            <p14:sldId id="613"/>
            <p14:sldId id="614"/>
            <p14:sldId id="616"/>
            <p14:sldId id="949"/>
            <p14:sldId id="950"/>
            <p14:sldId id="951"/>
            <p14:sldId id="952"/>
            <p14:sldId id="955"/>
            <p14:sldId id="953"/>
            <p14:sldId id="1012"/>
            <p14:sldId id="1016"/>
            <p14:sldId id="1013"/>
            <p14:sldId id="1014"/>
            <p14:sldId id="1015"/>
            <p14:sldId id="1018"/>
            <p14:sldId id="1043"/>
            <p14:sldId id="1019"/>
            <p14:sldId id="1071"/>
            <p14:sldId id="1036"/>
            <p14:sldId id="1037"/>
            <p14:sldId id="1038"/>
            <p14:sldId id="1040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44"/>
            <p14:sldId id="1042"/>
            <p14:sldId id="1039"/>
            <p14:sldId id="1032"/>
            <p14:sldId id="1033"/>
            <p14:sldId id="1034"/>
            <p14:sldId id="1045"/>
            <p14:sldId id="1035"/>
            <p14:sldId id="1046"/>
            <p14:sldId id="1047"/>
            <p14:sldId id="1028"/>
            <p14:sldId id="1048"/>
            <p14:sldId id="1049"/>
            <p14:sldId id="1050"/>
            <p14:sldId id="1051"/>
            <p14:sldId id="1052"/>
            <p14:sldId id="1029"/>
            <p14:sldId id="1053"/>
            <p14:sldId id="1054"/>
            <p14:sldId id="1055"/>
            <p14:sldId id="1056"/>
            <p14:sldId id="1057"/>
            <p14:sldId id="1072"/>
            <p14:sldId id="1060"/>
            <p14:sldId id="1062"/>
            <p14:sldId id="1064"/>
            <p14:sldId id="1061"/>
            <p14:sldId id="1065"/>
            <p14:sldId id="1066"/>
            <p14:sldId id="1070"/>
            <p14:sldId id="1067"/>
            <p14:sldId id="1068"/>
            <p14:sldId id="1069"/>
            <p14:sldId id="1058"/>
            <p14:sldId id="1073"/>
            <p14:sldId id="1059"/>
            <p14:sldId id="1074"/>
            <p14:sldId id="1075"/>
            <p14:sldId id="1078"/>
            <p14:sldId id="1079"/>
            <p14:sldId id="1080"/>
          </p14:sldIdLst>
        </p14:section>
        <p14:section name="DEMO 3" id="{D5C6BD9D-18F2-4DE8-BCCF-6D32FB0E1093}">
          <p14:sldIdLst>
            <p14:sldId id="10473"/>
            <p14:sldId id="1081"/>
            <p14:sldId id="1076"/>
            <p14:sldId id="1077"/>
            <p14:sldId id="1082"/>
            <p14:sldId id="1083"/>
            <p14:sldId id="1084"/>
            <p14:sldId id="1085"/>
            <p14:sldId id="1088"/>
            <p14:sldId id="1089"/>
            <p14:sldId id="10536"/>
            <p14:sldId id="1090"/>
            <p14:sldId id="1091"/>
            <p14:sldId id="10537"/>
            <p14:sldId id="1087"/>
            <p14:sldId id="1086"/>
            <p14:sldId id="1092"/>
            <p14:sldId id="1098"/>
            <p14:sldId id="1093"/>
            <p14:sldId id="1094"/>
            <p14:sldId id="1095"/>
            <p14:sldId id="1096"/>
            <p14:sldId id="1103"/>
            <p14:sldId id="1118"/>
            <p14:sldId id="1097"/>
            <p14:sldId id="1099"/>
            <p14:sldId id="1100"/>
            <p14:sldId id="1104"/>
            <p14:sldId id="1107"/>
            <p14:sldId id="1106"/>
            <p14:sldId id="1108"/>
            <p14:sldId id="1109"/>
            <p14:sldId id="1110"/>
            <p14:sldId id="1111"/>
          </p14:sldIdLst>
        </p14:section>
        <p14:section name="DEMO 4" id="{7F5AF1C4-6137-4CC1-AA23-3F13E90B3610}">
          <p14:sldIdLst>
            <p14:sldId id="10476"/>
            <p14:sldId id="1101"/>
            <p14:sldId id="1102"/>
            <p14:sldId id="1119"/>
            <p14:sldId id="665"/>
            <p14:sldId id="1122"/>
            <p14:sldId id="1120"/>
            <p14:sldId id="1121"/>
            <p14:sldId id="834"/>
            <p14:sldId id="838"/>
            <p14:sldId id="839"/>
            <p14:sldId id="841"/>
            <p14:sldId id="842"/>
            <p14:sldId id="843"/>
            <p14:sldId id="835"/>
            <p14:sldId id="844"/>
            <p14:sldId id="836"/>
            <p14:sldId id="846"/>
            <p14:sldId id="847"/>
            <p14:sldId id="868"/>
            <p14:sldId id="869"/>
            <p14:sldId id="872"/>
            <p14:sldId id="870"/>
          </p14:sldIdLst>
        </p14:section>
        <p14:section name="DEMO 5" id="{1A0BD8F1-6C40-4754-8234-A3A37172F9AE}">
          <p14:sldIdLst>
            <p14:sldId id="10600"/>
            <p14:sldId id="10603"/>
            <p14:sldId id="10604"/>
          </p14:sldIdLst>
        </p14:section>
        <p14:section name="DEMO 6" id="{D7B6AFE7-17A9-45EA-87F0-EF38D0051C58}">
          <p14:sldIdLst>
            <p14:sldId id="10490"/>
            <p14:sldId id="1115"/>
            <p14:sldId id="1116"/>
            <p14:sldId id="1117"/>
            <p14:sldId id="1105"/>
            <p14:sldId id="1011"/>
            <p14:sldId id="10403"/>
            <p14:sldId id="10404"/>
            <p14:sldId id="10405"/>
            <p14:sldId id="10402"/>
            <p14:sldId id="10407"/>
            <p14:sldId id="10446"/>
            <p14:sldId id="10440"/>
            <p14:sldId id="10441"/>
            <p14:sldId id="10451"/>
            <p14:sldId id="10431"/>
            <p14:sldId id="10452"/>
            <p14:sldId id="10453"/>
            <p14:sldId id="10454"/>
            <p14:sldId id="10455"/>
            <p14:sldId id="10448"/>
            <p14:sldId id="10449"/>
            <p14:sldId id="10450"/>
            <p14:sldId id="10459"/>
            <p14:sldId id="10447"/>
            <p14:sldId id="10406"/>
            <p14:sldId id="10425"/>
            <p14:sldId id="10426"/>
            <p14:sldId id="10409"/>
            <p14:sldId id="10421"/>
            <p14:sldId id="10417"/>
            <p14:sldId id="10408"/>
            <p14:sldId id="10427"/>
            <p14:sldId id="10435"/>
            <p14:sldId id="10437"/>
            <p14:sldId id="10436"/>
            <p14:sldId id="10438"/>
            <p14:sldId id="10439"/>
            <p14:sldId id="10442"/>
            <p14:sldId id="10443"/>
            <p14:sldId id="10444"/>
            <p14:sldId id="10445"/>
            <p14:sldId id="10428"/>
            <p14:sldId id="10429"/>
            <p14:sldId id="10430"/>
            <p14:sldId id="10422"/>
            <p14:sldId id="10423"/>
          </p14:sldIdLst>
        </p14:section>
        <p14:section name="END" id="{D63A5623-874A-4021-8463-B45A95150954}">
          <p14:sldIdLst>
            <p14:sldId id="936"/>
            <p14:sldId id="10587"/>
            <p14:sldId id="823"/>
            <p14:sldId id="824"/>
            <p14:sldId id="810"/>
            <p14:sldId id="10605"/>
            <p14:sldId id="106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9" autoAdjust="0"/>
    <p:restoredTop sz="87818" autoAdjust="0"/>
  </p:normalViewPr>
  <p:slideViewPr>
    <p:cSldViewPr snapToGrid="0">
      <p:cViewPr varScale="1">
        <p:scale>
          <a:sx n="139" d="100"/>
          <a:sy n="139" d="100"/>
        </p:scale>
        <p:origin x="324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handoutMaster" Target="handoutMasters/handoutMaster1.xml"/><Relationship Id="rId225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commentAuthors" Target="commentAuthor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viewProps" Target="view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theme" Target="theme/theme1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.microsoft.com/en-us/blog/announcing-microsoft-flow-analytics/" TargetMode="External"/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owerbi.microsoft.com/en-us/roadmap/" TargetMode="External"/><Relationship Id="rId5" Type="http://schemas.openxmlformats.org/officeDocument/2006/relationships/hyperlink" Target="https://us.flow.microsoft.com/en-us/roadmap/" TargetMode="External"/><Relationship Id="rId4" Type="http://schemas.openxmlformats.org/officeDocument/2006/relationships/hyperlink" Target="https://powerapps.microsoft.com/en-us/roadmap/" TargetMode="Externa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intune/what-is-intune" TargetMode="External"/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crubFa8758" TargetMode="External"/><Relationship Id="rId13" Type="http://schemas.openxmlformats.org/officeDocument/2006/relationships/hyperlink" Target="https://docs.microsoft.com/powerapps/maker/canvas-apps/webinars-listing" TargetMode="External"/><Relationship Id="rId3" Type="http://schemas.openxmlformats.org/officeDocument/2006/relationships/hyperlink" Target="https://dba2o.wordpress.com/" TargetMode="External"/><Relationship Id="rId7" Type="http://schemas.openxmlformats.org/officeDocument/2006/relationships/hyperlink" Target="https://docs.microsoft.com/powerapps/maker/canvas-apps/add-scrolling-screen" TargetMode="External"/><Relationship Id="rId12" Type="http://schemas.openxmlformats.org/officeDocument/2006/relationships/hyperlink" Target="https://docs.microsoft.com/powerapps/maker/canvas-apps/open-and-run-a-sample-app" TargetMode="External"/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youtu.be/swpjfIyXCNA" TargetMode="External"/><Relationship Id="rId11" Type="http://schemas.openxmlformats.org/officeDocument/2006/relationships/hyperlink" Target="https://docs.microsoft.com/power-bi/service-cortana-intro" TargetMode="External"/><Relationship Id="rId5" Type="http://schemas.openxmlformats.org/officeDocument/2006/relationships/hyperlink" Target="https://docs.microsoft.com/power-platform/admin/pricing-billing-skus" TargetMode="External"/><Relationship Id="rId15" Type="http://schemas.openxmlformats.org/officeDocument/2006/relationships/hyperlink" Target="https://www.microsoft.com/en-us/businessapplicationssummit" TargetMode="External"/><Relationship Id="rId10" Type="http://schemas.openxmlformats.org/officeDocument/2006/relationships/hyperlink" Target="https://powerusers.microsoft.com/t5/General-Discussion/image-in-a-circle/m-p/9124#M4007" TargetMode="External"/><Relationship Id="rId4" Type="http://schemas.openxmlformats.org/officeDocument/2006/relationships/hyperlink" Target="https://docs.microsoft.com/learn/browse/?products=power-platform" TargetMode="External"/><Relationship Id="rId9" Type="http://schemas.openxmlformats.org/officeDocument/2006/relationships/hyperlink" Target="https://youtu.be/SaDEVOgOlYY" TargetMode="External"/><Relationship Id="rId14" Type="http://schemas.openxmlformats.org/officeDocument/2006/relationships/hyperlink" Target="https://go.microsoft.com/fwlink/?LinkId=2005303&amp;clcid=0x409" TargetMode="External"/></Relationships>
</file>

<file path=ppt/notesSlides/_rels/notes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users.microsoft.com/" TargetMode="External"/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rest-services/locations/find-a-location-by-address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rest-services/common-parameters-and-types/pushpin-syntax-and-icon-styles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rest-services/common-parameters-and-types/pushpin-syntax-and-icon-styles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canvas-apps/functions/function-param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canvas-apps/functions/function-param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uifabricicons.azurewebsites.net/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640279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22672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Ask in PowerApps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57599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57160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53256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'Execute_stored_procedure'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?['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resultsets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08128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'Execute_stored_procedure'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?['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resultsets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516174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110957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24697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224506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620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00102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4359833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2149840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239873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94283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458047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6895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650440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332809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542460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3056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814639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89767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951123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162542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43678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233130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946982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145167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://flow.microsoft.com/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-us/blog/announcing-</a:t>
            </a:r>
            <a:r>
              <a:rPr lang="en-US" dirty="0" err="1">
                <a:hlinkClick r:id="rId3"/>
              </a:rPr>
              <a:t>microsoft</a:t>
            </a:r>
            <a:r>
              <a:rPr lang="en-US" dirty="0">
                <a:hlinkClick r:id="rId3"/>
              </a:rPr>
              <a:t>-flow-analytics/</a:t>
            </a:r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Roadmap: </a:t>
            </a:r>
          </a:p>
          <a:p>
            <a:r>
              <a:rPr lang="en-US" dirty="0">
                <a:hlinkClick r:id="rId4"/>
              </a:rPr>
              <a:t>https://powerapps.microsoft.com/en-us/roadmap/</a:t>
            </a:r>
            <a:endParaRPr lang="en-US" dirty="0"/>
          </a:p>
          <a:p>
            <a:r>
              <a:rPr lang="en-US" dirty="0">
                <a:hlinkClick r:id="rId5"/>
              </a:rPr>
              <a:t>https://us.flow.microsoft.com/en-us/roadmap/</a:t>
            </a:r>
            <a:endParaRPr lang="en-US" dirty="0"/>
          </a:p>
          <a:p>
            <a:r>
              <a:rPr lang="en-US" dirty="0">
                <a:hlinkClick r:id="rId6"/>
              </a:rPr>
              <a:t>https://powerbi.microsoft.com/en-us/roadmap/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312545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073590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681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041103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47447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563679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749089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87267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16641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48158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09502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452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Gateway, at this point the Windows ACU prompt.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5879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Gateway, at this point the Windows ACU prompt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76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9662428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5820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65378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VERY IMPORTANT!!!!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11008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7294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88752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983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02882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953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68608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370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26936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425047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0069014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418736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965362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352200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71770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155576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2528042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303853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278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78041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39298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42772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11048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35943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68707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75356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86697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68763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8461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37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289382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2520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95455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906546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506060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7040212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156005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0432549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26129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884720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92524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613649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617586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487527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558652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91681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50090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158428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926070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385935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879577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8814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470476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804712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520948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756932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86614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3E3E3"/>
                </a:solidFill>
                <a:latin typeface="Segoe UI" panose="020B0502040204020203" pitchFamily="34" charset="0"/>
              </a:rPr>
              <a:t>Microsoft Intune is a cloud-based service in the enterprise mobility management (EMM) space that helps enable your workforce to be productive while keeping your corporate data protected.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https://docs.microsoft.com/en-us/intune/what-is-intune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1917976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2109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https://dba2o.wordpress.com/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https://docs.microsoft.com/learn/browse/?products=power-platform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https://docs.microsoft.com/power-platform/admin/pricing-billing-skus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https://youtu.be/swpjfIyXCNA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https://docs.microsoft.com/powerapps/maker/canvas-apps/add-scrolling-screen</a:t>
            </a:r>
            <a:endParaRPr lang="en-US" dirty="0">
              <a:hlinkClick r:id="rId8"/>
            </a:endParaRPr>
          </a:p>
          <a:p>
            <a:r>
              <a:rPr lang="en-US" dirty="0">
                <a:hlinkClick r:id="rId8"/>
              </a:rPr>
              <a:t>https://youtu.be/rcrubFa8758</a:t>
            </a:r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https://youtu.be/SaDEVOgOlYY</a:t>
            </a:r>
            <a:endParaRPr lang="en-US" dirty="0">
              <a:hlinkClick r:id="rId10"/>
            </a:endParaRPr>
          </a:p>
          <a:p>
            <a:r>
              <a:rPr lang="en-US" dirty="0">
                <a:hlinkClick r:id="rId10"/>
              </a:rPr>
              <a:t>https://powerusers.microsoft.com/t5/General-Discussion/image-in-a-circle/m-p/9124#M4007</a:t>
            </a:r>
            <a:endParaRPr lang="en-US" dirty="0"/>
          </a:p>
          <a:p>
            <a:r>
              <a:rPr lang="en-US" dirty="0">
                <a:hlinkClick r:id="rId11"/>
              </a:rPr>
              <a:t>https://docs.microsoft.com/power-bi/service-cortana-intro</a:t>
            </a:r>
            <a:endParaRPr lang="en-US" dirty="0">
              <a:hlinkClick r:id="rId12"/>
            </a:endParaRPr>
          </a:p>
          <a:p>
            <a:r>
              <a:rPr lang="en-US" dirty="0">
                <a:hlinkClick r:id="rId12"/>
              </a:rPr>
              <a:t>https://docs.microsoft.com/powerapps/maker/canvas-apps/open-and-run-a-sample-app</a:t>
            </a:r>
            <a:endParaRPr lang="en-US" dirty="0">
              <a:hlinkClick r:id="rId13"/>
            </a:endParaRPr>
          </a:p>
          <a:p>
            <a:r>
              <a:rPr lang="en-US" dirty="0">
                <a:hlinkClick r:id="rId13"/>
              </a:rPr>
              <a:t>https://docs.microsoft.com/powerapps/maker/canvas-apps/webinars-listing</a:t>
            </a:r>
            <a:endParaRPr lang="en-US" dirty="0">
              <a:hlinkClick r:id="rId14"/>
            </a:endParaRPr>
          </a:p>
          <a:p>
            <a:r>
              <a:rPr lang="en-US" dirty="0">
                <a:hlinkClick r:id="rId14"/>
              </a:rPr>
              <a:t>https://go.microsoft.com/fwlink/?LinkId=2005303&amp;clcid=0x409</a:t>
            </a:r>
            <a:endParaRPr lang="en-US" dirty="0">
              <a:hlinkClick r:id="rId15"/>
            </a:endParaRPr>
          </a:p>
          <a:p>
            <a:r>
              <a:rPr lang="en-US" dirty="0">
                <a:hlinkClick r:id="rId15"/>
              </a:rPr>
              <a:t>https://www.microsoft.com/en-us/businessapplicationssummit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4787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https://powerusers.microsoft.com/</a:t>
            </a:r>
            <a:endParaRPr lang="en-US" dirty="0"/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8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Data Stories Gallery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8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Discuss, </a:t>
            </a:r>
            <a:r>
              <a:rPr lang="en-US" sz="1200" kern="0" dirty="0">
                <a:solidFill>
                  <a:srgbClr val="FFFFFF"/>
                </a:solidFill>
              </a:rPr>
              <a:t>Connect, Feedback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6261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00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0971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7317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0265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Login: http://web.powerapps.com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0324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Login: http://web.powerapps.com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4839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735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1473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6502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85543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826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1160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45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35571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6707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2768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9782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68268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51303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3724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0140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81052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7965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62596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Name, Email, Address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37794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0775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019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46525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(50k/24hr, 125k/calendar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Bing Maps can: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routes from A to B.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 most efficient trucking routes.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Push pins on map locations.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75427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57980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87722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4396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5367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46971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1050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4874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370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45958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637949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233172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75045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56324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(50k/24hr, 125k/calendar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Bing Maps can: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routes from A to B.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 most efficient trucking routes.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Pushpins on map locations.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9098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79023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990075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52003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8229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831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Integrating Bing Maps into PowerApps and Using the GPS: https://youtu.be/swpjfIyXCNA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https://docs.microsoft.com/en-us/bingmaps/rest-services/locations/find-a-location-by-address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5822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95312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10907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Pushpin: </a:t>
            </a:r>
            <a:r>
              <a:rPr lang="en-US" dirty="0">
                <a:hlinkClick r:id="rId3"/>
              </a:rPr>
              <a:t>https://docs.microsoft.com/en-us/bingmaps/rest-services/common-parameters-and-types/pushpin-syntax-and-icon-styles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65264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Pushpin: </a:t>
            </a:r>
            <a:r>
              <a:rPr lang="en-US" dirty="0">
                <a:hlinkClick r:id="rId3"/>
              </a:rPr>
              <a:t>https://docs.microsoft.com/en-us/bingmaps/rest-services/common-parameters-and-types/pushpin-syntax-and-icon-styles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28549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buttons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7882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26513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29055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Launch: </a:t>
            </a:r>
            <a:r>
              <a:rPr lang="en-US" dirty="0">
                <a:hlinkClick r:id="rId3"/>
              </a:rPr>
              <a:t>https://docs.microsoft.com/en-us/powerapps/maker/canvas-apps/functions/function-param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257558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Launch: </a:t>
            </a:r>
            <a:r>
              <a:rPr lang="en-US" dirty="0">
                <a:hlinkClick r:id="rId3"/>
              </a:rPr>
              <a:t>https://docs.microsoft.com/en-us/powerapps/maker/canvas-apps/functions/function-param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599891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28033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023832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73193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 RGBA(255,255,255,1)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38729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 Visual Background Color RGBA(0,0,0,0)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77455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54125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9667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75823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53338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28544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https://uifabricicons.azurewebsites.net/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72265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511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08895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67559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07471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Border: None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Color: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60623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71907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83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28189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855893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87411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check for Email because it’s more unique vs Name or Address.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0353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delete event could be for multiple addresses so the combination of 2 identifiers such as Name and Email get us there.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78836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34186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create 4 Flows: 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84256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https://flow.microsoft.com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77180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06348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568119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74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83D3F42-0D8C-4760-AADF-72E7CF81A1F8}"/>
              </a:ext>
            </a:extLst>
          </p:cNvPr>
          <p:cNvSpPr txBox="1">
            <a:spLocks/>
          </p:cNvSpPr>
          <p:nvPr userDrawn="1"/>
        </p:nvSpPr>
        <p:spPr>
          <a:xfrm>
            <a:off x="404610" y="494547"/>
            <a:ext cx="5597115" cy="614029"/>
          </a:xfrm>
          <a:prstGeom prst="rect">
            <a:avLst/>
          </a:prstGeom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Power BI Fest 2019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752C11-6901-440B-AEA8-1DECF17DA6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52" r="18827"/>
          <a:stretch/>
        </p:blipFill>
        <p:spPr>
          <a:xfrm>
            <a:off x="5924832" y="200317"/>
            <a:ext cx="3026195" cy="4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68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73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8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8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4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49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728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3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42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98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3E7B4-C47F-46B0-B649-AE6A4CD7A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55" r="18403"/>
          <a:stretch/>
        </p:blipFill>
        <p:spPr>
          <a:xfrm>
            <a:off x="4315442" y="181162"/>
            <a:ext cx="4640421" cy="4770535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8" r:id="rId2"/>
    <p:sldLayoutId id="2147483714" r:id="rId3"/>
    <p:sldLayoutId id="2147483705" r:id="rId4"/>
    <p:sldLayoutId id="2147483691" r:id="rId5"/>
    <p:sldLayoutId id="2147483692" r:id="rId6"/>
    <p:sldLayoutId id="2147483697" r:id="rId7"/>
    <p:sldLayoutId id="2147483678" r:id="rId8"/>
    <p:sldLayoutId id="2147483719" r:id="rId9"/>
    <p:sldLayoutId id="2147483720" r:id="rId10"/>
    <p:sldLayoutId id="2147483721" r:id="rId11"/>
    <p:sldLayoutId id="2147483722" r:id="rId12"/>
    <p:sldLayoutId id="2147483688" r:id="rId13"/>
    <p:sldLayoutId id="2147483724" r:id="rId14"/>
    <p:sldLayoutId id="2147483725" r:id="rId15"/>
    <p:sldLayoutId id="2147483764" r:id="rId16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6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pbifest20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0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7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2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7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7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7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7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7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7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7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7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7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8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2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7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1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16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9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1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7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powerapps/maker/canvas-apps/add-scrolling-screen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youtu.be/swpjfIyXCNA" TargetMode="External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power-platform/admin/pricing-billing-skus" TargetMode="External"/><Relationship Id="rId5" Type="http://schemas.openxmlformats.org/officeDocument/2006/relationships/hyperlink" Target="https://docs.microsoft.com/learn/browse/?products=power-platform" TargetMode="External"/><Relationship Id="rId4" Type="http://schemas.openxmlformats.org/officeDocument/2006/relationships/hyperlink" Target="https://github.com/hfleitas/pbifest2019" TargetMode="External"/><Relationship Id="rId9" Type="http://schemas.openxmlformats.org/officeDocument/2006/relationships/hyperlink" Target="https://youtu.be/rcrubFa8758" TargetMode="Externa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users.microsoft.com/t5/General-Discussion/image-in-a-circle/m-p/9124#M4007" TargetMode="External"/><Relationship Id="rId7" Type="http://schemas.openxmlformats.org/officeDocument/2006/relationships/hyperlink" Target="https://go.microsoft.com/fwlink/?LinkId=2005303&amp;clcid=0x409" TargetMode="External"/><Relationship Id="rId2" Type="http://schemas.openxmlformats.org/officeDocument/2006/relationships/hyperlink" Target="https://youtu.be/SaDEVOgOlY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powerapps/maker/canvas-apps/webinars-listing" TargetMode="External"/><Relationship Id="rId5" Type="http://schemas.openxmlformats.org/officeDocument/2006/relationships/hyperlink" Target="https://docs.microsoft.com/powerapps/maker/canvas-apps/open-and-run-a-sample-app" TargetMode="External"/><Relationship Id="rId4" Type="http://schemas.openxmlformats.org/officeDocument/2006/relationships/hyperlink" Target="https://docs.microsoft.com/en-us/power-bi/consumer/mobile/mobile-apps-ios-siri-shortcuts" TargetMode="Externa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8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://bit.ly/pbifest19" TargetMode="External"/><Relationship Id="rId4" Type="http://schemas.openxmlformats.org/officeDocument/2006/relationships/image" Target="../media/image10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1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hyperlink" Target="https://linkedin.com/in/hiramfleita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bit.ly/pbifest19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19.png"/><Relationship Id="rId3" Type="http://schemas.openxmlformats.org/officeDocument/2006/relationships/image" Target="../media/image11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5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Game Changer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Power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000147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github.com/hfleitas/pbifest2019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76B0F-FBE3-49D7-A76A-6AFE9146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506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EC775-88A1-47B6-9F74-19320C8E7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B54EC1-DFA2-47EA-8922-97D4AFFB06C6}"/>
              </a:ext>
            </a:extLst>
          </p:cNvPr>
          <p:cNvSpPr/>
          <p:nvPr/>
        </p:nvSpPr>
        <p:spPr>
          <a:xfrm>
            <a:off x="469701" y="2977522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03350E-8B60-474E-9576-35602D198696}"/>
              </a:ext>
            </a:extLst>
          </p:cNvPr>
          <p:cNvSpPr/>
          <p:nvPr/>
        </p:nvSpPr>
        <p:spPr>
          <a:xfrm>
            <a:off x="2338387" y="1310446"/>
            <a:ext cx="5085563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69A6B6-FA93-422E-8405-40E82BAAC045}"/>
              </a:ext>
            </a:extLst>
          </p:cNvPr>
          <p:cNvSpPr/>
          <p:nvPr/>
        </p:nvSpPr>
        <p:spPr>
          <a:xfrm>
            <a:off x="4199934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5365864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475B5-3611-4C65-8547-C1B3F9BC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80F21F-3592-4288-9DE1-800C449AAAA3}"/>
              </a:ext>
            </a:extLst>
          </p:cNvPr>
          <p:cNvSpPr/>
          <p:nvPr/>
        </p:nvSpPr>
        <p:spPr>
          <a:xfrm>
            <a:off x="469701" y="2770353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5B415-AE55-4F55-B8C1-A003FEA25A30}"/>
              </a:ext>
            </a:extLst>
          </p:cNvPr>
          <p:cNvSpPr/>
          <p:nvPr/>
        </p:nvSpPr>
        <p:spPr>
          <a:xfrm>
            <a:off x="2338386" y="1310446"/>
            <a:ext cx="579120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71743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8D822-DFC0-4D1D-B905-999DB693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249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Power Automate</a:t>
            </a: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12BC3F4C-039C-4B22-9EF7-D7BB9B26863F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574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FE4DB-DFF4-43B0-8ABC-F2573E8E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C585E3FD-F471-456B-B200-526D6677D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3746302" y="195589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86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5E57C-7AE1-488F-B72C-9A075940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4C464371-3CAA-4A74-8807-F9212EC91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2787253" y="388649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641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738AA-4406-4B84-971B-C62B93CD1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BD7C31B9-7C66-4B82-8B53-BE04CE8B7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2739033" y="393471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954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BFBE3-AA68-4A35-987F-75456AD3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563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8AFC5-FBA4-446E-AAF0-E05C3F94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28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27EB82-3E67-4EF8-BBC4-ADB13BA1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C4C103-9C5F-4FCE-8B11-F349466812AC}"/>
              </a:ext>
            </a:extLst>
          </p:cNvPr>
          <p:cNvSpPr/>
          <p:nvPr/>
        </p:nvSpPr>
        <p:spPr>
          <a:xfrm>
            <a:off x="6515100" y="2354203"/>
            <a:ext cx="1028700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67B5D8-8AE4-4103-9812-5DEF4A168EC6}"/>
              </a:ext>
            </a:extLst>
          </p:cNvPr>
          <p:cNvSpPr/>
          <p:nvPr/>
        </p:nvSpPr>
        <p:spPr>
          <a:xfrm>
            <a:off x="2628901" y="2267485"/>
            <a:ext cx="668438" cy="77575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3351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F1E11-DB53-4B7F-964F-BDC054EC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018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3D85E-F74A-40CE-9953-4C37BD2A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137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71C55-E860-4634-B548-D4266282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3F9C79-0146-4611-AC8A-CF0C481A6BC0}"/>
              </a:ext>
            </a:extLst>
          </p:cNvPr>
          <p:cNvSpPr/>
          <p:nvPr/>
        </p:nvSpPr>
        <p:spPr>
          <a:xfrm>
            <a:off x="2718454" y="2997141"/>
            <a:ext cx="1803540" cy="2032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AF063-8D85-43E0-B4F5-8DA6F277B9A8}"/>
              </a:ext>
            </a:extLst>
          </p:cNvPr>
          <p:cNvSpPr/>
          <p:nvPr/>
        </p:nvSpPr>
        <p:spPr>
          <a:xfrm>
            <a:off x="7383323" y="2235994"/>
            <a:ext cx="567671" cy="2724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2197971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88341-8BFF-4542-B64C-7D2EE4A8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F64D4-D1F8-45B2-991C-B38901AB2295}"/>
              </a:ext>
            </a:extLst>
          </p:cNvPr>
          <p:cNvSpPr/>
          <p:nvPr/>
        </p:nvSpPr>
        <p:spPr>
          <a:xfrm>
            <a:off x="1420663" y="4090601"/>
            <a:ext cx="515718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body(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'Execute_stored_procedure'</a:t>
            </a:r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?[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resultsets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A07961-DC7B-4674-B9C3-86CD24438D6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999254" y="2700338"/>
            <a:ext cx="2664676" cy="13902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1785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D7E32-08D5-4632-A7F6-54562D81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"/>
            <a:ext cx="9144000" cy="51390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F64D4-D1F8-45B2-991C-B38901AB2295}"/>
              </a:ext>
            </a:extLst>
          </p:cNvPr>
          <p:cNvSpPr/>
          <p:nvPr/>
        </p:nvSpPr>
        <p:spPr>
          <a:xfrm>
            <a:off x="1199745" y="4090601"/>
            <a:ext cx="59070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body(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'Execute_stored_procedure_(V2)'</a:t>
            </a:r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?[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resultsets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A07961-DC7B-4674-B9C3-86CD24438D6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153290" y="2571750"/>
            <a:ext cx="2792259" cy="151885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790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88057-40CE-4053-9528-DA789073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E88C54-6557-40A7-A35D-4895DB60E132}"/>
              </a:ext>
            </a:extLst>
          </p:cNvPr>
          <p:cNvSpPr/>
          <p:nvPr/>
        </p:nvSpPr>
        <p:spPr>
          <a:xfrm>
            <a:off x="7172325" y="3068240"/>
            <a:ext cx="607219" cy="2724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7736429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D6E0B-1D67-46C1-B28F-D1D0C584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D2A08C-3E97-41CF-B9C6-6A1CB5205BBE}"/>
              </a:ext>
            </a:extLst>
          </p:cNvPr>
          <p:cNvSpPr/>
          <p:nvPr/>
        </p:nvSpPr>
        <p:spPr>
          <a:xfrm>
            <a:off x="3489979" y="3067051"/>
            <a:ext cx="2996546" cy="5905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316210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8BA7D2-51A2-4275-BC83-6ECB7101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"/>
            <a:ext cx="9144000" cy="5139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D2A08C-3E97-41CF-B9C6-6A1CB5205BBE}"/>
              </a:ext>
            </a:extLst>
          </p:cNvPr>
          <p:cNvSpPr/>
          <p:nvPr/>
        </p:nvSpPr>
        <p:spPr>
          <a:xfrm>
            <a:off x="3373247" y="3222694"/>
            <a:ext cx="3546362" cy="5905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93805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5A051-FC89-48E8-94A6-4F8EFD10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294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B3C47-A5AF-4E3B-9DD2-41B13E59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9628FE-DF82-4C91-9321-C6D05EAF4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1108"/>
          <a:stretch/>
        </p:blipFill>
        <p:spPr>
          <a:xfrm>
            <a:off x="1578398" y="3012847"/>
            <a:ext cx="4722390" cy="17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6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A9C035-146F-4EBD-B92E-4A206FED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FDA1C-CB18-4E04-B98F-6AE370D5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7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60A23B-1585-4EBC-B6AF-9E752924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389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371AA-C277-4D99-918A-8613A3D0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721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E0B620-E2C1-4853-B2A8-8C0C0438D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209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8341EE-F4CB-449E-A90D-B8CB3BE36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8"/>
            <a:ext cx="9144000" cy="51348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1C68CB-D8E5-4378-83F0-3B568982FC24}"/>
              </a:ext>
            </a:extLst>
          </p:cNvPr>
          <p:cNvSpPr/>
          <p:nvPr/>
        </p:nvSpPr>
        <p:spPr>
          <a:xfrm>
            <a:off x="8301676" y="793015"/>
            <a:ext cx="211174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C5BBF59B-7A24-4FFA-B5EE-474A47E4E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958776" y="109728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837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AD841-9C5F-469E-8EF9-95F1781A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13306F77-7B76-4129-AFEA-9C351E5B6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465482" y="3926205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751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27C79F-E54D-4AA3-87E7-1D7175D1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13306F77-7B76-4129-AFEA-9C351E5B6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4679795" y="432680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459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11B0D2-0DFD-4FA9-B50E-E43A0DCF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705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48922-3F62-48CF-83A5-6A9FC89B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240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EA36AC-6EA6-43F6-9972-830C93F8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9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C3360-9656-4D64-9467-0E475BE6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92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B864AB-9276-4F9D-9A28-DCB5DBF9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62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6DD50-1700-4C99-9C9E-EF280513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81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1C306-33CB-41A2-8A04-9966CC30F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8" b="5625"/>
          <a:stretch/>
        </p:blipFill>
        <p:spPr>
          <a:xfrm>
            <a:off x="0" y="13765"/>
            <a:ext cx="9144000" cy="51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147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98A1D-03AB-4713-91AE-E1737034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37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805A0-4B4B-4A4A-990F-F3735AD7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49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FD790-1CF8-48C8-A195-746679AC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C65D2F-85E9-402B-847F-7E9F7A551881}"/>
              </a:ext>
            </a:extLst>
          </p:cNvPr>
          <p:cNvSpPr/>
          <p:nvPr/>
        </p:nvSpPr>
        <p:spPr>
          <a:xfrm>
            <a:off x="5026981" y="2267485"/>
            <a:ext cx="211174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03417-8D85-4AF2-8FDB-34A07B33324A}"/>
              </a:ext>
            </a:extLst>
          </p:cNvPr>
          <p:cNvSpPr/>
          <p:nvPr/>
        </p:nvSpPr>
        <p:spPr>
          <a:xfrm>
            <a:off x="4900613" y="4036219"/>
            <a:ext cx="857249" cy="2357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8574060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F24ECA-209A-417C-97D0-31C8FCCD5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42" r="1766" b="-1"/>
          <a:stretch/>
        </p:blipFill>
        <p:spPr>
          <a:xfrm>
            <a:off x="1" y="1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070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Data Gateway</a:t>
            </a: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EE9890A6-3602-47A7-AF91-238F1D90967D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0660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37A7B-064A-4481-91F3-AE3BA177D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83FBAA-5F2F-4A1B-A859-756C4F7F2A46}"/>
              </a:ext>
            </a:extLst>
          </p:cNvPr>
          <p:cNvSpPr/>
          <p:nvPr/>
        </p:nvSpPr>
        <p:spPr>
          <a:xfrm>
            <a:off x="6629400" y="1152790"/>
            <a:ext cx="1435895" cy="26524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E69702-740C-4463-960E-F52BF32FAD4D}"/>
              </a:ext>
            </a:extLst>
          </p:cNvPr>
          <p:cNvSpPr/>
          <p:nvPr/>
        </p:nvSpPr>
        <p:spPr>
          <a:xfrm>
            <a:off x="7722395" y="509588"/>
            <a:ext cx="342900" cy="3714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949030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2B401-90F6-4E81-8F10-498FE3FD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92AA2D-CCA9-410A-849E-1F3C645AE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058" y="2341119"/>
            <a:ext cx="4789885" cy="2802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FBEECB-5448-4E1F-9E72-A00E08B9478D}"/>
              </a:ext>
            </a:extLst>
          </p:cNvPr>
          <p:cNvSpPr/>
          <p:nvPr/>
        </p:nvSpPr>
        <p:spPr>
          <a:xfrm>
            <a:off x="4559497" y="2033161"/>
            <a:ext cx="1435895" cy="26524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95197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034405-B9B2-4D89-A938-8454734F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708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102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F6BF5-3381-445C-AE0B-896EB2464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04F62E-6B86-4D10-8C2D-AD3280549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364" b="1384"/>
          <a:stretch/>
        </p:blipFill>
        <p:spPr>
          <a:xfrm>
            <a:off x="0" y="1862164"/>
            <a:ext cx="4225528" cy="3302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B6AA4-276F-4554-BA39-0736C6428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27D75-17B3-4314-A9F0-D2ED87DF8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139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F6BF5-3381-445C-AE0B-896EB2464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B6AA4-276F-4554-BA39-0736C642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27D75-17B3-4314-A9F0-D2ED87DF8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F2D338-B9C6-4B73-A660-BDA82B8B3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85" y="920792"/>
            <a:ext cx="3880556" cy="3929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82050-05D6-4666-ACD3-034DEAFF0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628" y="695708"/>
            <a:ext cx="3880556" cy="3577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9F49F-A927-45C5-82C8-0ED0875009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00" t="2919" r="10305" b="69859"/>
          <a:stretch/>
        </p:blipFill>
        <p:spPr>
          <a:xfrm>
            <a:off x="6407944" y="481801"/>
            <a:ext cx="2871788" cy="26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375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F6BF5-3381-445C-AE0B-896EB2464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B6AA4-276F-4554-BA39-0736C642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27D75-17B3-4314-A9F0-D2ED87DF8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A8182-14F0-46B8-AC42-703CEBB3E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105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250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9DB5B-E415-43EE-B25C-8D49E8923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28" y="144409"/>
            <a:ext cx="5150644" cy="2221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FB24D-9234-4F7A-B5A0-71FE78B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1217162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5EB61-99D3-4271-BA99-7CC3141FD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FFC8E0-8FFB-4DFD-AA89-B99AC503C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255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FB24D-9234-4F7A-B5A0-71FE78B46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750094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F005E-DBBF-42BD-9568-BC57E6D84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41EDBF-5C04-47FF-918B-231778A23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616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898339-335D-4D92-B7DB-CF4A322B5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750094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D7D5AA-687B-484D-9874-07BD5F083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33E019-FAE5-42A2-A665-F630A3FD9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783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6D9F5-DB9D-4C93-A9DA-395C12B0C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750094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23875-173B-4BBA-B737-38F8593CE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4C25C5-D0A3-4C7B-8519-E27022C5C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40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6D9001-E024-4540-9AE4-BF588E9E4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964406"/>
            <a:ext cx="4572000" cy="3214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5275E-0DA9-49DE-8732-A91AD7A97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89E8FB-A8F3-43A6-BA96-AE0203E53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8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978223-6E53-40CA-AE67-F9C64317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177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EA5CC-6069-4195-BE72-CC79B5ED4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964406"/>
            <a:ext cx="4572000" cy="3214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E70B81-AE7A-4E30-A5B8-08148B47C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87C26F-0E59-4706-ABB7-250F7C9E3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59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8A4236-BFC6-4C90-93C8-BF6A1543A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2A217A-9B69-49E9-8560-CA764201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957263"/>
            <a:ext cx="4572000" cy="3228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F0691-C229-4A4E-AA3E-7D92E66AA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D24CAE-CC49-4E0C-A75A-B344D6C55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513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8A4236-BFC6-4C90-93C8-BF6A1543A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CC7D7B-61F8-4765-8114-811057733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64344"/>
            <a:ext cx="4572000" cy="4214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522D66-E791-4020-A35A-6F1F8D150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8B444F-B390-4583-AD3C-7E8BAF86E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060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360D0C-640C-401E-B7FD-04CA5A6CA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B4E337-574C-4E7A-8713-AE090200B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30"/>
          <a:stretch/>
        </p:blipFill>
        <p:spPr>
          <a:xfrm>
            <a:off x="3047233" y="1132309"/>
            <a:ext cx="3049534" cy="2878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22DD86-7BAE-4565-88E8-245FF66E9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38378F-D2A6-4825-A969-418049F64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80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62DB85-D8C3-41B6-9161-6EB40DDC1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CE7E48-8151-433E-A5D6-DA92802A7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60760"/>
            <a:ext cx="4572000" cy="44219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FCF3E-824E-462B-9EA8-5DA380736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A2DD0F-64B7-4AF2-9801-CAD216F5A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675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C051A1-C803-4B18-B2F7-304ADFCCE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A7BDFB-57D2-4880-A0EB-0718E8566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D1CAC5-6979-4F51-A3C9-1E6D78E7A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8278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1C02E9-A635-42B1-87D7-F94ABE2F9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AD955-3076-4385-8976-5E5EB918B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4213FA-492D-479B-A275-2547DD4F5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672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1E36E-AFFD-4943-8D72-DAF43E70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03901E-3DF9-410C-AF4D-092935E2E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F6EBA6-4E83-4544-9A24-90B4000B1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675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8C9F5-0224-4C5C-AED1-C9A9B0AAC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76F4B8-85B7-4F6B-AE52-E9AE85099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2571750"/>
            <a:ext cx="2857500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724981-E768-44B9-9B3D-7E80BC351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5F4D2A-77A2-4B80-B201-E4A8551A3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8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CA7871-2879-4DAD-AFD1-C765FE125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0B3346-9390-4675-A8B4-B206621AD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5F4692-F2C2-44FC-8684-E6FE138DF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1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04EB8-2176-4F99-A9CD-979B47100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07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Siri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9FDB75C8-C73A-4D08-B81C-66A6BDC329E5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372135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8C7B35-B07F-45E0-A35D-16F1B3EA4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50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7EB26EC8-6F7A-404C-948D-A2ECEEEC12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2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34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3FE25E-C8C4-4528-9200-ECAC26885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1" y="0"/>
            <a:ext cx="2893219" cy="51435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093CA7C-8519-4FEB-9B7B-B8476B9D3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5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491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17E79C-391F-40D7-8C52-00094196AFCD}"/>
              </a:ext>
            </a:extLst>
          </p:cNvPr>
          <p:cNvSpPr txBox="1">
            <a:spLocks/>
          </p:cNvSpPr>
          <p:nvPr/>
        </p:nvSpPr>
        <p:spPr>
          <a:xfrm>
            <a:off x="466362" y="2409476"/>
            <a:ext cx="4105637" cy="180407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Publish &amp; Share </a:t>
            </a:r>
            <a:br>
              <a:rPr lang="en-US" dirty="0"/>
            </a:br>
            <a:r>
              <a:rPr lang="en-US" sz="3200" dirty="0"/>
              <a:t>Security Governance</a:t>
            </a:r>
            <a:endParaRPr lang="en-US" sz="3600" dirty="0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041E4641-C80A-4FF1-8427-6F632D95A414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six</a:t>
            </a:r>
          </a:p>
        </p:txBody>
      </p:sp>
    </p:spTree>
    <p:extLst>
      <p:ext uri="{BB962C8B-B14F-4D97-AF65-F5344CB8AC3E}">
        <p14:creationId xmlns:p14="http://schemas.microsoft.com/office/powerpoint/2010/main" val="34798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310A0B-71D3-4ACF-AE52-9675EAA6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915842-4010-4FEE-8261-D87583B2A8DF}"/>
              </a:ext>
            </a:extLst>
          </p:cNvPr>
          <p:cNvSpPr/>
          <p:nvPr/>
        </p:nvSpPr>
        <p:spPr>
          <a:xfrm>
            <a:off x="4519668" y="2828219"/>
            <a:ext cx="523819" cy="2306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Graphic 9" descr="Line Arrow: Clockwise curve">
            <a:extLst>
              <a:ext uri="{FF2B5EF4-FFF2-40B4-BE49-F238E27FC236}">
                <a16:creationId xmlns:a16="http://schemas.microsoft.com/office/drawing/2014/main" id="{BCAB0DEE-3800-45D1-88D1-BECB5685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3886200" y="4174675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145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E258DC-D15C-4D8A-9715-E957E0F1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C96AF1-CBC0-4976-B561-E2B85DCA8621}"/>
              </a:ext>
            </a:extLst>
          </p:cNvPr>
          <p:cNvSpPr/>
          <p:nvPr/>
        </p:nvSpPr>
        <p:spPr>
          <a:xfrm>
            <a:off x="100013" y="845233"/>
            <a:ext cx="325041" cy="2306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266883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EAF24-A3F6-4B91-92EF-E9C9CCA4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1BA72E05-1CAB-4118-B61D-47E861AE0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16421" y="292131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993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4930BB-CCA6-40C2-ABF0-B92EB0B3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2CA42889-D916-462F-8AF2-F39B82453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5194739" y="282672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882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6CAF5-2386-4CA1-B2D7-94B95E0B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6245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E640F-B719-421F-B702-543B0D39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79F962B6-54C9-42C6-95EE-72AA0390A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16421" y="291343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77D4B-7774-47D9-AFE9-8600479D9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563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9E8CF8-0679-40B9-BB27-AB0514D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226FA-FE6E-4EB8-A32A-D622C06ACF54}"/>
              </a:ext>
            </a:extLst>
          </p:cNvPr>
          <p:cNvSpPr/>
          <p:nvPr/>
        </p:nvSpPr>
        <p:spPr>
          <a:xfrm>
            <a:off x="4191930" y="3439717"/>
            <a:ext cx="994433" cy="2786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675727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B671C-2E91-4CB0-A880-63B989E44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0B843C58-A4CE-4085-9D1F-455BA41A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16421" y="291343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93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361E3-2BC5-43BE-97A9-F0078517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" y="0"/>
            <a:ext cx="913977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A1E154-E57E-4CFE-B7D2-151C9D70558E}"/>
              </a:ext>
            </a:extLst>
          </p:cNvPr>
          <p:cNvSpPr/>
          <p:nvPr/>
        </p:nvSpPr>
        <p:spPr>
          <a:xfrm>
            <a:off x="4050507" y="1475185"/>
            <a:ext cx="1778794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D73EC8-2446-49F1-A726-DF19D3B45143}"/>
              </a:ext>
            </a:extLst>
          </p:cNvPr>
          <p:cNvSpPr/>
          <p:nvPr/>
        </p:nvSpPr>
        <p:spPr>
          <a:xfrm>
            <a:off x="5913573" y="1794394"/>
            <a:ext cx="3030402" cy="2834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Graphic 9" descr="Line Arrow: Clockwise curve">
            <a:extLst>
              <a:ext uri="{FF2B5EF4-FFF2-40B4-BE49-F238E27FC236}">
                <a16:creationId xmlns:a16="http://schemas.microsoft.com/office/drawing/2014/main" id="{BC02AEFB-6EE7-4334-A325-2795573F2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3484550" y="450215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311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8F0084A1-B769-4AFB-99E1-140C1D507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0" y="0"/>
            <a:ext cx="2893219" cy="5143500"/>
          </a:xfrm>
          <a:prstGeom prst="rect">
            <a:avLst/>
          </a:prstGeom>
        </p:spPr>
      </p:pic>
      <p:pic>
        <p:nvPicPr>
          <p:cNvPr id="3" name="Picture 2" descr="A picture containing indoor, person&#10;&#10;Description generated with high confidence">
            <a:extLst>
              <a:ext uri="{FF2B5EF4-FFF2-40B4-BE49-F238E27FC236}">
                <a16:creationId xmlns:a16="http://schemas.microsoft.com/office/drawing/2014/main" id="{1F973FB7-4057-415E-86EF-43FBD209B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2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574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359F03-B725-4E38-8905-9FACE313A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4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B691DE-2B7B-4F20-A2C6-500D0D561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772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EBEABAA-FC76-4C24-A2B1-A64372443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33CEEA-0C85-4E9D-A4F9-12BAF73CF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113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B97485-37BF-44D5-8694-3ABF23A6E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82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312F8B-066C-4098-BFF2-0727879C6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305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ACC002-24E0-4B0A-8036-B18DD0002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1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118A04-ACE2-4809-AA56-63DF00A4D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160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7D1958-66F9-476A-8BBA-1DEE40C4A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2EB92D-DF36-4FE9-9DBC-5434D06B7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5315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C2EAA12-387B-47E4-A8E9-0EF5D6342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0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263082-A510-4A38-9CEA-87F62508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2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27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5BA28-2CC7-44AA-A3E3-72EF9D906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2567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FA6E00-AC74-42C6-95ED-52FC30FC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4" name="Picture 3" descr="A picture containing indoor, person&#10;&#10;Description generated with high confidence">
            <a:extLst>
              <a:ext uri="{FF2B5EF4-FFF2-40B4-BE49-F238E27FC236}">
                <a16:creationId xmlns:a16="http://schemas.microsoft.com/office/drawing/2014/main" id="{FAF877E3-BE18-43DE-B6F1-6F5AF7C17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579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D285226-B878-40D0-8BCD-720219B4E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3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DFAD2788-D8A0-45D6-A294-E81653046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  <p:pic>
        <p:nvPicPr>
          <p:cNvPr id="12" name="Graphic 11" descr="Line Arrow: Clockwise curve">
            <a:extLst>
              <a:ext uri="{FF2B5EF4-FFF2-40B4-BE49-F238E27FC236}">
                <a16:creationId xmlns:a16="http://schemas.microsoft.com/office/drawing/2014/main" id="{AED71631-AE5E-4E99-8E8D-52C10946A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091518" y="389034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820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468776-E83F-46D1-A546-9D9DB116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2" y="0"/>
            <a:ext cx="2893219" cy="514350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01F3D2B-18E6-45AB-9152-38E5C5D73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73D0E045-E64E-4338-8D29-479D4415B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091518" y="3890341"/>
            <a:ext cx="685800" cy="685800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877E23F-38B1-4118-AD10-5C67F83A2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2185933"/>
            <a:ext cx="2893622" cy="3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486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E9D40233-6ADA-443A-AFA9-FB74CE913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68E8E79A-523C-497C-BAD1-9345C0DF1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91518" y="3890341"/>
            <a:ext cx="685800" cy="68580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7743C6-4BC7-4250-AB52-225291284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034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A2F314-C39E-42EB-A4E8-CFEF32F0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54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E90E17C-2BF2-4EAE-8ECB-07138CDCB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" y="0"/>
            <a:ext cx="2893219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4D1063C5-F686-437C-918D-7607FB64E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>
            <a:off x="846425" y="389034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6623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F7FD97-DA3A-4206-8C15-7A3CFB875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4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B1007F3-A542-4F78-9F8D-6C935F15B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942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974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F6224-3714-41AB-AE2E-C4B7CC5B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0921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227C5-EFE0-444B-924D-22E6EF9D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264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32078-BAF5-4155-A64D-560E27D5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0CA513-435E-4AEE-8FFF-15BEDF58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268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5312A-076B-4B16-898A-9980E35F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6297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A71CEE-BC0C-4EF9-B3FC-E0B1D0B4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667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1C1AA-7A66-4492-A101-F826EFA9E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7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571D8-E4F0-4984-8EBF-C52B966A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5722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FEF102-6B82-41BD-87F2-21C5442B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480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B19C3A-9B78-49E4-A44F-974D290E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6259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C30F1C-0F82-4D2D-BF6E-AB464FE0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0707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41B72-FDC1-46E3-8A18-3CFD8DB81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7473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C9A334-BADA-4055-8B61-63091B11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498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4ACBC-4912-4C53-AD9B-ED6315AD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228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04001E-EE7E-40FB-A870-24B98790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438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15A689-E4AF-47F0-873D-385BBC02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0424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42131-528B-41C1-BAE5-4E6C89C2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725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CCE7F-DC3B-47CF-A003-8827737B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65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6C255B-3467-4DC3-9D48-C1359C7E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39" y="0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713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9C2C2-98F9-4829-95C9-735E8940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37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6B088-F32D-47F4-8827-D231BFDC4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457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287D37-4D2A-45FD-9686-AEE76741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35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0C5FFC-674A-4DDC-8D50-E500980A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100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A74C7D-905D-4B54-876F-05772D0F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6165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E54A1-B31C-4DBE-916C-8662A1BC1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" b="7799"/>
          <a:stretch/>
        </p:blipFill>
        <p:spPr>
          <a:xfrm>
            <a:off x="1412659" y="0"/>
            <a:ext cx="63186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7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E0661-E62E-491B-B05A-0571F3DC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626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icrosoft">
            <a:extLst>
              <a:ext uri="{FF2B5EF4-FFF2-40B4-BE49-F238E27FC236}">
                <a16:creationId xmlns:a16="http://schemas.microsoft.com/office/drawing/2014/main" id="{24081253-AB92-4D89-A247-A94D29A067B5}"/>
              </a:ext>
            </a:extLst>
          </p:cNvPr>
          <p:cNvSpPr/>
          <p:nvPr/>
        </p:nvSpPr>
        <p:spPr>
          <a:xfrm>
            <a:off x="211268" y="1828372"/>
            <a:ext cx="3137487" cy="565703"/>
          </a:xfrm>
          <a:prstGeom prst="rect">
            <a:avLst/>
          </a:prstGeom>
        </p:spPr>
        <p:txBody>
          <a:bodyPr wrap="square" lIns="107571" tIns="67232" rIns="107571" bIns="67232" anchor="t">
            <a:spAutoFit/>
          </a:bodyPr>
          <a:lstStyle/>
          <a:p>
            <a:pPr defTabSz="685577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941" spc="-74" dirty="0">
                <a:ln w="3175">
                  <a:noFill/>
                </a:ln>
                <a:solidFill>
                  <a:prstClr val="white"/>
                </a:solidFill>
                <a:latin typeface="Segoe UI Light"/>
                <a:cs typeface="Segoe UI" pitchFamily="34" charset="0"/>
              </a:rPr>
              <a:t>End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8C065-EB39-4E83-B99A-3B25B3DC1149}"/>
              </a:ext>
            </a:extLst>
          </p:cNvPr>
          <p:cNvGrpSpPr/>
          <p:nvPr/>
        </p:nvGrpSpPr>
        <p:grpSpPr>
          <a:xfrm>
            <a:off x="2715400" y="0"/>
            <a:ext cx="6428601" cy="5143500"/>
            <a:chOff x="3620533" y="-1"/>
            <a:chExt cx="8571468" cy="6858001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BAE90EA3-A0C9-42A8-9944-0F19303E50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1" r="18182" b="311"/>
            <a:stretch/>
          </p:blipFill>
          <p:spPr bwMode="auto">
            <a:xfrm>
              <a:off x="3620533" y="-1"/>
              <a:ext cx="8571467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5E24CC-EEFC-4E22-868D-17E19B6A0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785" b="37056"/>
            <a:stretch/>
          </p:blipFill>
          <p:spPr>
            <a:xfrm>
              <a:off x="4998908" y="907474"/>
              <a:ext cx="7193093" cy="4859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69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Data Studio Notebook</a:t>
            </a:r>
          </a:p>
          <a:p>
            <a:r>
              <a:rPr lang="en-US" dirty="0"/>
              <a:t>PowerApps</a:t>
            </a:r>
          </a:p>
          <a:p>
            <a:r>
              <a:rPr lang="en-US" dirty="0"/>
              <a:t>Microsoft Flow</a:t>
            </a:r>
          </a:p>
          <a:p>
            <a:r>
              <a:rPr lang="en-US" dirty="0"/>
              <a:t>Data Gateway</a:t>
            </a:r>
          </a:p>
          <a:p>
            <a:r>
              <a:rPr lang="en-US" dirty="0"/>
              <a:t>Siri</a:t>
            </a:r>
          </a:p>
          <a:p>
            <a:r>
              <a:rPr lang="en-US" dirty="0"/>
              <a:t>Publish &amp; Share – Security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9362342-D148-498B-AEAA-0E78CEE2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71321365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fleitasarts.com</a:t>
            </a:r>
            <a:endParaRPr lang="en-US" dirty="0"/>
          </a:p>
          <a:p>
            <a:r>
              <a:rPr lang="en-US" dirty="0">
                <a:hlinkClick r:id="rId4"/>
              </a:rPr>
              <a:t>github.com/hfleitas/pbifest2019</a:t>
            </a:r>
            <a:endParaRPr lang="en-US" dirty="0"/>
          </a:p>
          <a:p>
            <a:r>
              <a:rPr lang="en-US" dirty="0">
                <a:hlinkClick r:id="rId5"/>
              </a:rPr>
              <a:t>Microsoft Learn</a:t>
            </a:r>
            <a:endParaRPr lang="en-US" dirty="0"/>
          </a:p>
          <a:p>
            <a:r>
              <a:rPr lang="en-US" dirty="0">
                <a:hlinkClick r:id="rId6"/>
              </a:rPr>
              <a:t>Pricing</a:t>
            </a:r>
            <a:endParaRPr lang="en-US" dirty="0"/>
          </a:p>
          <a:p>
            <a:r>
              <a:rPr lang="en-US" dirty="0">
                <a:hlinkClick r:id="rId7"/>
              </a:rPr>
              <a:t>Integrating Bing Maps with GPS</a:t>
            </a:r>
            <a:endParaRPr lang="en-US" dirty="0"/>
          </a:p>
          <a:p>
            <a:r>
              <a:rPr lang="en-US" dirty="0">
                <a:hlinkClick r:id="rId8"/>
              </a:rPr>
              <a:t>Scrolling Screen</a:t>
            </a:r>
            <a:endParaRPr lang="en-US" dirty="0"/>
          </a:p>
          <a:p>
            <a:r>
              <a:rPr lang="en-US" dirty="0">
                <a:hlinkClick r:id="rId9"/>
              </a:rPr>
              <a:t>Display User Profile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>
                <a:hlinkClick r:id="rId2"/>
              </a:rPr>
              <a:t>Modal (Pop-up) Screen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3"/>
              </a:rPr>
              <a:t>Image Circle Crop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4"/>
              </a:rPr>
              <a:t>Siri Shortcuts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5"/>
              </a:rPr>
              <a:t>Sample canvas apps</a:t>
            </a:r>
            <a:r>
              <a:rPr lang="en-US" dirty="0"/>
              <a:t> (Expense Report, Help Desk, Meeting Capture)</a:t>
            </a:r>
          </a:p>
          <a:p>
            <a:pPr>
              <a:buAutoNum type="arabicPeriod" startAt="8"/>
            </a:pPr>
            <a:r>
              <a:rPr lang="en-US" dirty="0">
                <a:hlinkClick r:id="rId6"/>
              </a:rPr>
              <a:t>Webinar Listing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7"/>
              </a:rPr>
              <a:t>ROI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crosoft">
            <a:extLst>
              <a:ext uri="{FF2B5EF4-FFF2-40B4-BE49-F238E27FC236}">
                <a16:creationId xmlns:a16="http://schemas.microsoft.com/office/drawing/2014/main" id="{5217EC47-35C6-4E3A-963C-497574A841DF}"/>
              </a:ext>
            </a:extLst>
          </p:cNvPr>
          <p:cNvSpPr/>
          <p:nvPr/>
        </p:nvSpPr>
        <p:spPr>
          <a:xfrm>
            <a:off x="211268" y="1828372"/>
            <a:ext cx="3137487" cy="565703"/>
          </a:xfrm>
          <a:prstGeom prst="rect">
            <a:avLst/>
          </a:prstGeom>
        </p:spPr>
        <p:txBody>
          <a:bodyPr wrap="square" lIns="107571" tIns="67232" rIns="107571" bIns="67232" anchor="t">
            <a:spAutoFit/>
          </a:bodyPr>
          <a:lstStyle/>
          <a:p>
            <a:pPr defTabSz="685577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941" spc="-74" dirty="0">
                <a:ln w="3175">
                  <a:noFill/>
                </a:ln>
                <a:solidFill>
                  <a:prstClr val="white"/>
                </a:solidFill>
                <a:latin typeface="Segoe UI Light"/>
                <a:cs typeface="Segoe UI" pitchFamily="34" charset="0"/>
              </a:rPr>
              <a:t>Community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DED17-0383-455C-9BEB-3A8B37023403}"/>
              </a:ext>
            </a:extLst>
          </p:cNvPr>
          <p:cNvSpPr/>
          <p:nvPr/>
        </p:nvSpPr>
        <p:spPr>
          <a:xfrm>
            <a:off x="211268" y="2491844"/>
            <a:ext cx="4572000" cy="18517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Power BI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PowerApps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Microsoft Flow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Data Stories Gallery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Discuss, Connect, Feedback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endParaRPr lang="en-US" sz="1500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CBDAB107-EADE-4CAC-9E9A-FFEE020B6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2"/>
          <a:stretch/>
        </p:blipFill>
        <p:spPr bwMode="auto">
          <a:xfrm>
            <a:off x="2715400" y="-72235"/>
            <a:ext cx="6428600" cy="52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8C792-95FA-4BE9-AF85-55C59032E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85"/>
          <a:stretch/>
        </p:blipFill>
        <p:spPr>
          <a:xfrm>
            <a:off x="3749181" y="676748"/>
            <a:ext cx="5394820" cy="36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5" r="4358"/>
          <a:stretch/>
        </p:blipFill>
        <p:spPr>
          <a:xfrm>
            <a:off x="-3525" y="-3894"/>
            <a:ext cx="4659345" cy="5147394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372547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Eval: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5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bit.ly/pbifest19</a:t>
            </a:r>
          </a:p>
        </p:txBody>
      </p:sp>
    </p:spTree>
    <p:extLst>
      <p:ext uri="{BB962C8B-B14F-4D97-AF65-F5344CB8AC3E}">
        <p14:creationId xmlns:p14="http://schemas.microsoft.com/office/powerpoint/2010/main" val="40132390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7" r="9463"/>
          <a:stretch/>
        </p:blipFill>
        <p:spPr>
          <a:xfrm>
            <a:off x="4572001" y="0"/>
            <a:ext cx="4572000" cy="5162793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4526878" y="312208"/>
            <a:ext cx="304265" cy="9408280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760E8DD-8C6B-49D5-BB03-6C1B1A45B00E}"/>
              </a:ext>
            </a:extLst>
          </p:cNvPr>
          <p:cNvSpPr txBox="1">
            <a:spLocks/>
          </p:cNvSpPr>
          <p:nvPr/>
        </p:nvSpPr>
        <p:spPr>
          <a:xfrm>
            <a:off x="196261" y="271451"/>
            <a:ext cx="6693490" cy="101421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24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Owner, Fleitas Arts</a:t>
            </a:r>
          </a:p>
        </p:txBody>
      </p:sp>
    </p:spTree>
    <p:extLst>
      <p:ext uri="{BB962C8B-B14F-4D97-AF65-F5344CB8AC3E}">
        <p14:creationId xmlns:p14="http://schemas.microsoft.com/office/powerpoint/2010/main" val="211149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FAF1B-AFCE-4B40-9019-36B05EF6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51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3BDFE4-5A82-47CB-B1CE-AF846432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A85848-72BB-45FB-8CB6-710FF2CC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4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PowerApps</a:t>
            </a: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8AD98443-0743-40B3-80B0-65AB7674D53C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65300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93BB79-C0D4-485A-ADCD-232D23A2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  <p:pic>
        <p:nvPicPr>
          <p:cNvPr id="20" name="Graphic 19" descr="Line Arrow: Straight">
            <a:extLst>
              <a:ext uri="{FF2B5EF4-FFF2-40B4-BE49-F238E27FC236}">
                <a16:creationId xmlns:a16="http://schemas.microsoft.com/office/drawing/2014/main" id="{48ADB4FC-A9FF-4D2E-AF4C-242A60B4E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663929" y="419515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1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D2CB39-79AD-4CA6-9D04-5C136E5C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7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F83E0-15AC-4EB0-A1E1-DAE80EF0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4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782A99-7B5A-476A-B114-98FE61AD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"/>
            <a:ext cx="9144000" cy="51390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0B08DD-BD3F-4BB6-9F6B-019964B37FE9}"/>
              </a:ext>
            </a:extLst>
          </p:cNvPr>
          <p:cNvSpPr/>
          <p:nvPr/>
        </p:nvSpPr>
        <p:spPr>
          <a:xfrm>
            <a:off x="1906620" y="2031522"/>
            <a:ext cx="1517515" cy="10553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1909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5" r="4358"/>
          <a:stretch/>
        </p:blipFill>
        <p:spPr>
          <a:xfrm>
            <a:off x="-3525" y="-3894"/>
            <a:ext cx="4659345" cy="5147394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372547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Eval: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5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bit.ly/pbifest19</a:t>
            </a: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6885C-C1E1-4AD1-A280-57965BF3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4EFF08-8DA5-44E6-BE82-640418EE1229}"/>
              </a:ext>
            </a:extLst>
          </p:cNvPr>
          <p:cNvSpPr/>
          <p:nvPr/>
        </p:nvSpPr>
        <p:spPr>
          <a:xfrm>
            <a:off x="6090304" y="4325878"/>
            <a:ext cx="668438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Graphic 12" descr="Line Arrow: Straight">
            <a:extLst>
              <a:ext uri="{FF2B5EF4-FFF2-40B4-BE49-F238E27FC236}">
                <a16:creationId xmlns:a16="http://schemas.microsoft.com/office/drawing/2014/main" id="{002A6FB8-532B-4973-A476-6F3A2DB5C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047092" y="1422335"/>
            <a:ext cx="685800" cy="685800"/>
          </a:xfrm>
          <a:prstGeom prst="rect">
            <a:avLst/>
          </a:prstGeom>
        </p:spPr>
      </p:pic>
      <p:pic>
        <p:nvPicPr>
          <p:cNvPr id="14" name="Graphic 13" descr="Line Arrow: Straight">
            <a:extLst>
              <a:ext uri="{FF2B5EF4-FFF2-40B4-BE49-F238E27FC236}">
                <a16:creationId xmlns:a16="http://schemas.microsoft.com/office/drawing/2014/main" id="{B3F5C4B1-E327-42AB-A845-FF138D45B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047092" y="210813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2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84D25-6443-402A-8BA0-EF6460FA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0C6D7B-1038-4DDE-866D-9D384A74E349}"/>
              </a:ext>
            </a:extLst>
          </p:cNvPr>
          <p:cNvSpPr/>
          <p:nvPr/>
        </p:nvSpPr>
        <p:spPr>
          <a:xfrm>
            <a:off x="5190137" y="3588427"/>
            <a:ext cx="882050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9840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961DD3-B39C-4095-AD0C-F87E2620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83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FCF46B-C2C5-438D-8171-12209A69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57F97D-8800-4E01-9577-AE9BFEC6DC28}"/>
              </a:ext>
            </a:extLst>
          </p:cNvPr>
          <p:cNvSpPr/>
          <p:nvPr/>
        </p:nvSpPr>
        <p:spPr>
          <a:xfrm>
            <a:off x="5268718" y="1009534"/>
            <a:ext cx="639164" cy="5263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44022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991F45-4AF3-4F33-A2A5-CA022153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44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7DE681-C46B-4487-8AC4-0036314F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2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1BC7E-1AB6-4061-92A8-C8380E7A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EE3088-7FBF-4D48-9254-1B69A8879516}"/>
              </a:ext>
            </a:extLst>
          </p:cNvPr>
          <p:cNvSpPr/>
          <p:nvPr/>
        </p:nvSpPr>
        <p:spPr>
          <a:xfrm>
            <a:off x="1904012" y="1257184"/>
            <a:ext cx="2510826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02CD05-5301-4F36-B96C-310E380A907E}"/>
              </a:ext>
            </a:extLst>
          </p:cNvPr>
          <p:cNvSpPr/>
          <p:nvPr/>
        </p:nvSpPr>
        <p:spPr>
          <a:xfrm>
            <a:off x="8026960" y="1884286"/>
            <a:ext cx="441026" cy="199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E8D20-3956-41C1-B36C-4BA8BE3C83F3}"/>
              </a:ext>
            </a:extLst>
          </p:cNvPr>
          <p:cNvSpPr/>
          <p:nvPr/>
        </p:nvSpPr>
        <p:spPr>
          <a:xfrm>
            <a:off x="3751954" y="1679894"/>
            <a:ext cx="942114" cy="9700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AA23DC-718E-4F4F-9C7F-C5D5554B3CE2}"/>
              </a:ext>
            </a:extLst>
          </p:cNvPr>
          <p:cNvSpPr/>
          <p:nvPr/>
        </p:nvSpPr>
        <p:spPr>
          <a:xfrm>
            <a:off x="7214246" y="2497852"/>
            <a:ext cx="749024" cy="139056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85037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03DB03-D72C-4394-BBF8-206A2123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EE3088-7FBF-4D48-9254-1B69A8879516}"/>
              </a:ext>
            </a:extLst>
          </p:cNvPr>
          <p:cNvSpPr/>
          <p:nvPr/>
        </p:nvSpPr>
        <p:spPr>
          <a:xfrm>
            <a:off x="1904012" y="1257184"/>
            <a:ext cx="2510826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02CD05-5301-4F36-B96C-310E380A907E}"/>
              </a:ext>
            </a:extLst>
          </p:cNvPr>
          <p:cNvSpPr/>
          <p:nvPr/>
        </p:nvSpPr>
        <p:spPr>
          <a:xfrm>
            <a:off x="8026960" y="1884286"/>
            <a:ext cx="441026" cy="199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E8D20-3956-41C1-B36C-4BA8BE3C83F3}"/>
              </a:ext>
            </a:extLst>
          </p:cNvPr>
          <p:cNvSpPr/>
          <p:nvPr/>
        </p:nvSpPr>
        <p:spPr>
          <a:xfrm>
            <a:off x="3751954" y="1679894"/>
            <a:ext cx="942114" cy="9700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AA23DC-718E-4F4F-9C7F-C5D5554B3CE2}"/>
              </a:ext>
            </a:extLst>
          </p:cNvPr>
          <p:cNvSpPr/>
          <p:nvPr/>
        </p:nvSpPr>
        <p:spPr>
          <a:xfrm>
            <a:off x="7214246" y="2497852"/>
            <a:ext cx="749024" cy="139056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32149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47774D-2501-42C8-A3B2-0E03F178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4B9599-400F-46D0-B790-04973D6BA13D}"/>
              </a:ext>
            </a:extLst>
          </p:cNvPr>
          <p:cNvSpPr/>
          <p:nvPr/>
        </p:nvSpPr>
        <p:spPr>
          <a:xfrm>
            <a:off x="543569" y="2607469"/>
            <a:ext cx="570856" cy="199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BED1ED-66A8-4D66-915F-C949B78DF7F2}"/>
              </a:ext>
            </a:extLst>
          </p:cNvPr>
          <p:cNvSpPr/>
          <p:nvPr/>
        </p:nvSpPr>
        <p:spPr>
          <a:xfrm>
            <a:off x="7160895" y="2125981"/>
            <a:ext cx="868680" cy="14001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EBEF5D-26FA-49C2-A35E-CFDCC56E18F4}"/>
              </a:ext>
            </a:extLst>
          </p:cNvPr>
          <p:cNvSpPr/>
          <p:nvPr/>
        </p:nvSpPr>
        <p:spPr>
          <a:xfrm>
            <a:off x="8026959" y="1948816"/>
            <a:ext cx="379806" cy="1733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32662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BD8AE-C355-4A27-921A-B5A8A3433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19839231-58AF-4200-A467-B1021F69E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7595857" y="447075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1"/>
            <a:ext cx="6693490" cy="101421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24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Owner, Fleitas Arts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00430-71A7-4970-BB9D-78EE8E35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70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A4E37-1075-45B6-A2EC-039D54E22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B5151-731B-4857-889E-917E78E44943}"/>
              </a:ext>
            </a:extLst>
          </p:cNvPr>
          <p:cNvSpPr/>
          <p:nvPr/>
        </p:nvSpPr>
        <p:spPr>
          <a:xfrm>
            <a:off x="19050" y="836932"/>
            <a:ext cx="438150" cy="39655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24334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EB716-51E3-4C64-A5A4-D4F3170D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8"/>
            <a:ext cx="9144000" cy="51355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0645A8-4524-4379-A4F0-7AEF82438EE0}"/>
              </a:ext>
            </a:extLst>
          </p:cNvPr>
          <p:cNvSpPr/>
          <p:nvPr/>
        </p:nvSpPr>
        <p:spPr>
          <a:xfrm>
            <a:off x="8122443" y="2185987"/>
            <a:ext cx="989410" cy="3857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2057B-36B4-4E2F-BCE9-A40715B18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41" y="2571751"/>
            <a:ext cx="4671554" cy="235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64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A300C-5B1A-4933-9D34-195D4BC6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8"/>
            <a:ext cx="9144000" cy="5134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5ED5DA-5360-4E8A-8B42-50AC0FF12336}"/>
              </a:ext>
            </a:extLst>
          </p:cNvPr>
          <p:cNvSpPr/>
          <p:nvPr/>
        </p:nvSpPr>
        <p:spPr>
          <a:xfrm>
            <a:off x="7156997" y="3291257"/>
            <a:ext cx="1385541" cy="6104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05813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8B3F7E-0FFD-4ECD-9C87-DF14E963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8"/>
            <a:ext cx="9144000" cy="5135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0C37E-940D-4A52-8DED-E7FC20521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2284"/>
            <a:ext cx="3517940" cy="31312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8DD350-A255-4651-8921-8EDDEC8ACC00}"/>
              </a:ext>
            </a:extLst>
          </p:cNvPr>
          <p:cNvSpPr/>
          <p:nvPr/>
        </p:nvSpPr>
        <p:spPr>
          <a:xfrm>
            <a:off x="7156997" y="4183397"/>
            <a:ext cx="1446653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8A4292-6B93-4DF0-80AB-645EFA918682}"/>
              </a:ext>
            </a:extLst>
          </p:cNvPr>
          <p:cNvSpPr/>
          <p:nvPr/>
        </p:nvSpPr>
        <p:spPr>
          <a:xfrm>
            <a:off x="2729883" y="2583402"/>
            <a:ext cx="788056" cy="99873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53947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A86AC-2D89-4216-8330-C10B2549C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5"/>
            <a:ext cx="9144000" cy="51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62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A568B-D9AF-49CC-BAA6-59176A144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9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93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5C7BBE-8512-4D67-887A-4FFE64A98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2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729B1-B544-4AB7-8444-945E5431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Data Studio Notebook</a:t>
            </a:r>
          </a:p>
          <a:p>
            <a:r>
              <a:rPr lang="en-US" dirty="0"/>
              <a:t>PowerApps</a:t>
            </a:r>
          </a:p>
          <a:p>
            <a:r>
              <a:rPr lang="en-US" dirty="0"/>
              <a:t>Microsoft Flow</a:t>
            </a:r>
          </a:p>
          <a:p>
            <a:r>
              <a:rPr lang="en-US" dirty="0"/>
              <a:t>Data Gateway</a:t>
            </a:r>
          </a:p>
          <a:p>
            <a:r>
              <a:rPr lang="en-US" dirty="0"/>
              <a:t>Siri</a:t>
            </a:r>
          </a:p>
          <a:p>
            <a:r>
              <a:rPr lang="en-US" dirty="0"/>
              <a:t>Publish &amp; Share Security</a:t>
            </a:r>
          </a:p>
        </p:txBody>
      </p:sp>
    </p:spTree>
    <p:extLst>
      <p:ext uri="{BB962C8B-B14F-4D97-AF65-F5344CB8AC3E}">
        <p14:creationId xmlns:p14="http://schemas.microsoft.com/office/powerpoint/2010/main" val="270601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72465-697E-49F9-87FD-EF2A40AC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62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BE963-E0B4-45BB-871B-E7F2097D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8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3885C1-3477-4079-96D5-326FB1EE2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744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556C7-3E2B-4198-B919-75FA229A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9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8ECC3-3B94-46DB-9EA9-970E2A1C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35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F1432-3DE4-4CDF-8DCD-FD112A3F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27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62EE30-DAF6-428F-98D2-30DDBD0A7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7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CF6C4-1435-40CA-B87D-76DBB12C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2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FDCB01-9EFB-44A3-8927-B18590160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6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2AC3B9-9222-4F44-B185-CFE3ECDC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5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04" y="2409477"/>
            <a:ext cx="4386356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Azure Data Studio</a:t>
            </a:r>
            <a:br>
              <a:rPr lang="en-US" dirty="0"/>
            </a:br>
            <a:r>
              <a:rPr lang="en-US" dirty="0"/>
              <a:t>Notebook</a:t>
            </a: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E3E70800-9DF5-4E0F-B11F-5897C11BBED7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26A63-8C65-40E3-92F3-628B05A7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5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B2AEC-4C26-4D70-B8C5-32606ED5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51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A695E1-05E1-41CD-8C91-FECA3C7D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2A341B14-6D3B-40F6-BB8A-39C82F93F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5978129" y="268634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25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90347-6D2D-447B-85AC-E9E2416A6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9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BE896-D2F6-4C32-B8E1-F39C3164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91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22230-7B32-4D1E-BE5C-7E88FD82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8"/>
            <a:ext cx="9144000" cy="51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1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E9CD-2E1C-4EF7-899E-38861B26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"/>
            <a:ext cx="9144000" cy="51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25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3B232-3769-43EA-9FB6-451E85DFC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" y="0"/>
            <a:ext cx="91355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96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3C366-E6CF-4169-8867-19DC1D510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333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9FB3BC-143E-4B8F-BADF-F3C89C1A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0"/>
            <a:ext cx="9144000" cy="51284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0F529B-5226-4795-873F-FDAC722C4E83}"/>
              </a:ext>
            </a:extLst>
          </p:cNvPr>
          <p:cNvSpPr/>
          <p:nvPr/>
        </p:nvSpPr>
        <p:spPr>
          <a:xfrm>
            <a:off x="7156997" y="2381251"/>
            <a:ext cx="1945926" cy="21371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1211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887A80D-4BD5-4EFE-A5F0-57D1D133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8564" cy="514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46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D5755-1863-4A3B-A819-9F10A2DE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"/>
            <a:ext cx="9144000" cy="51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39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1EB75-C32E-42A8-9DBB-4F8AE6B4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"/>
            <a:ext cx="9144000" cy="51411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B53F6-42BF-485A-9AC7-D24CD05921AA}"/>
              </a:ext>
            </a:extLst>
          </p:cNvPr>
          <p:cNvSpPr/>
          <p:nvPr/>
        </p:nvSpPr>
        <p:spPr>
          <a:xfrm>
            <a:off x="2276498" y="1748717"/>
            <a:ext cx="819590" cy="3153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77673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DB0FE-3704-49D4-95CD-399DF91BA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8390" cy="51435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2205432-80D9-4B16-A22C-A921E7220FD3}"/>
              </a:ext>
            </a:extLst>
          </p:cNvPr>
          <p:cNvSpPr/>
          <p:nvPr/>
        </p:nvSpPr>
        <p:spPr>
          <a:xfrm>
            <a:off x="2425822" y="1471474"/>
            <a:ext cx="1427780" cy="146482"/>
          </a:xfrm>
          <a:prstGeom prst="roundRect">
            <a:avLst>
              <a:gd name="adj" fmla="val 23982"/>
            </a:avLst>
          </a:prstGeom>
          <a:noFill/>
          <a:ln w="38100">
            <a:solidFill>
              <a:srgbClr val="007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D13A5D-11E9-470B-B56B-B54C40F96CBD}"/>
              </a:ext>
            </a:extLst>
          </p:cNvPr>
          <p:cNvSpPr/>
          <p:nvPr/>
        </p:nvSpPr>
        <p:spPr>
          <a:xfrm>
            <a:off x="2430954" y="1617956"/>
            <a:ext cx="1417517" cy="758885"/>
          </a:xfrm>
          <a:prstGeom prst="roundRect">
            <a:avLst>
              <a:gd name="adj" fmla="val 5254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B05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916C72-6632-42F2-A632-2CDAF07841D9}"/>
              </a:ext>
            </a:extLst>
          </p:cNvPr>
          <p:cNvSpPr/>
          <p:nvPr/>
        </p:nvSpPr>
        <p:spPr>
          <a:xfrm>
            <a:off x="2425822" y="2376840"/>
            <a:ext cx="2189041" cy="793597"/>
          </a:xfrm>
          <a:prstGeom prst="roundRect">
            <a:avLst>
              <a:gd name="adj" fmla="val 654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DB7B66-7F14-46AD-8CCA-55DCA1B47F37}"/>
              </a:ext>
            </a:extLst>
          </p:cNvPr>
          <p:cNvSpPr txBox="1"/>
          <p:nvPr/>
        </p:nvSpPr>
        <p:spPr>
          <a:xfrm>
            <a:off x="3848471" y="187044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 true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B1DB9-BFFF-4E69-BF60-754275CA962D}"/>
              </a:ext>
            </a:extLst>
          </p:cNvPr>
          <p:cNvSpPr txBox="1"/>
          <p:nvPr/>
        </p:nvSpPr>
        <p:spPr>
          <a:xfrm>
            <a:off x="4614862" y="2646681"/>
            <a:ext cx="96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Else false</a:t>
            </a:r>
            <a:endParaRPr lang="en-US" sz="12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392DF-041E-4093-AC3F-D0A95364FDB4}"/>
              </a:ext>
            </a:extLst>
          </p:cNvPr>
          <p:cNvSpPr txBox="1"/>
          <p:nvPr/>
        </p:nvSpPr>
        <p:spPr>
          <a:xfrm>
            <a:off x="3848471" y="1417757"/>
            <a:ext cx="746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5D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15802989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6B9E4-25B3-4FC4-8DE3-E16773AB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D1F26-487E-4EE6-BC72-8EFF6352C2CD}"/>
              </a:ext>
            </a:extLst>
          </p:cNvPr>
          <p:cNvSpPr/>
          <p:nvPr/>
        </p:nvSpPr>
        <p:spPr>
          <a:xfrm>
            <a:off x="2283156" y="1315930"/>
            <a:ext cx="3502865" cy="32716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34450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416890-D59E-4665-965D-68EF654A0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0DE7C0-E918-4ED9-82FC-E99504563900}"/>
              </a:ext>
            </a:extLst>
          </p:cNvPr>
          <p:cNvSpPr/>
          <p:nvPr/>
        </p:nvSpPr>
        <p:spPr>
          <a:xfrm>
            <a:off x="2689935" y="3628748"/>
            <a:ext cx="3096086" cy="78567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064421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697EA7-A2BD-4C20-9E26-391E5B3A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55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727A99-CCD5-4B0C-A92B-9C457BDB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107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DF9AB-4117-4AE8-BBD5-5E7BE5AD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C3C12-5F41-40AB-AA1C-009332ED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73148C-150D-4B3D-B79C-E1DD945D25B8}"/>
              </a:ext>
            </a:extLst>
          </p:cNvPr>
          <p:cNvSpPr/>
          <p:nvPr/>
        </p:nvSpPr>
        <p:spPr>
          <a:xfrm>
            <a:off x="1476347" y="1036086"/>
            <a:ext cx="658387" cy="31944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EAE52-18D0-4E04-9604-A4AF847B0A37}"/>
              </a:ext>
            </a:extLst>
          </p:cNvPr>
          <p:cNvSpPr/>
          <p:nvPr/>
        </p:nvSpPr>
        <p:spPr>
          <a:xfrm>
            <a:off x="742950" y="837605"/>
            <a:ext cx="373261" cy="24110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41367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4660E-E1E9-487B-8D8E-C1BCA519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6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7171E-57E2-441C-9B9B-EC8F1359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050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C89105-424B-4933-89DF-65A93A9B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" y="0"/>
            <a:ext cx="914048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042BE5-6832-46C0-BD42-D209C6D24417}"/>
              </a:ext>
            </a:extLst>
          </p:cNvPr>
          <p:cNvSpPr/>
          <p:nvPr/>
        </p:nvSpPr>
        <p:spPr>
          <a:xfrm>
            <a:off x="6753255" y="1036086"/>
            <a:ext cx="658387" cy="31944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7DC3D0-8DEE-4FA6-A2A1-6C7E5C49A662}"/>
              </a:ext>
            </a:extLst>
          </p:cNvPr>
          <p:cNvSpPr/>
          <p:nvPr/>
        </p:nvSpPr>
        <p:spPr>
          <a:xfrm>
            <a:off x="742950" y="837605"/>
            <a:ext cx="373261" cy="24110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043237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A968B-AA2C-4611-B534-DB801154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" r="46"/>
          <a:stretch/>
        </p:blipFill>
        <p:spPr>
          <a:xfrm>
            <a:off x="1" y="1"/>
            <a:ext cx="9168547" cy="51411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0E08D-20C9-45A3-A0B1-581ADBE56459}"/>
              </a:ext>
            </a:extLst>
          </p:cNvPr>
          <p:cNvSpPr/>
          <p:nvPr/>
        </p:nvSpPr>
        <p:spPr>
          <a:xfrm>
            <a:off x="8351044" y="3330118"/>
            <a:ext cx="486753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CD57E-F015-4D43-9DF2-ECC53283CE91}"/>
              </a:ext>
            </a:extLst>
          </p:cNvPr>
          <p:cNvSpPr/>
          <p:nvPr/>
        </p:nvSpPr>
        <p:spPr>
          <a:xfrm>
            <a:off x="6566824" y="4145491"/>
            <a:ext cx="245933" cy="2502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2819251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F9911-8BE9-4870-B510-9816875CF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4217" cy="5137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7B8D19-A5FB-4C25-92DA-3F3BE9883A6C}"/>
              </a:ext>
            </a:extLst>
          </p:cNvPr>
          <p:cNvSpPr/>
          <p:nvPr/>
        </p:nvSpPr>
        <p:spPr>
          <a:xfrm>
            <a:off x="8644820" y="3341429"/>
            <a:ext cx="486753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A4CD6-5F26-4C31-B411-9F9B1CE2BCDD}"/>
              </a:ext>
            </a:extLst>
          </p:cNvPr>
          <p:cNvSpPr/>
          <p:nvPr/>
        </p:nvSpPr>
        <p:spPr>
          <a:xfrm>
            <a:off x="7257453" y="4149063"/>
            <a:ext cx="245933" cy="2502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75320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4940E-631B-4682-B746-AB22BAE9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7"/>
            <a:ext cx="9144000" cy="5136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42FDA-E77A-4B4A-8008-4D6E954AC82F}"/>
              </a:ext>
            </a:extLst>
          </p:cNvPr>
          <p:cNvSpPr/>
          <p:nvPr/>
        </p:nvSpPr>
        <p:spPr>
          <a:xfrm>
            <a:off x="515093" y="2623352"/>
            <a:ext cx="583519" cy="38617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65CC-08BE-4B9E-849E-29D627E83CC1}"/>
              </a:ext>
            </a:extLst>
          </p:cNvPr>
          <p:cNvSpPr/>
          <p:nvPr/>
        </p:nvSpPr>
        <p:spPr>
          <a:xfrm>
            <a:off x="1773502" y="3435659"/>
            <a:ext cx="570203" cy="21669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48112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End">
            <a:extLst>
              <a:ext uri="{FF2B5EF4-FFF2-40B4-BE49-F238E27FC236}">
                <a16:creationId xmlns:a16="http://schemas.microsoft.com/office/drawing/2014/main" id="{08064AE1-8D40-46BB-A1D9-B0A88622C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74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3A802-F852-485A-841A-0771A2369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953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6D98C2-047C-4FC3-BBEC-744B7E43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6"/>
            <a:ext cx="9144000" cy="51340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12F9FB-B000-449B-899D-8CF34D8B306D}"/>
              </a:ext>
            </a:extLst>
          </p:cNvPr>
          <p:cNvSpPr/>
          <p:nvPr/>
        </p:nvSpPr>
        <p:spPr>
          <a:xfrm>
            <a:off x="8022432" y="2128341"/>
            <a:ext cx="1109141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33414-988E-47B5-8B96-FC6B2701DC54}"/>
              </a:ext>
            </a:extLst>
          </p:cNvPr>
          <p:cNvSpPr/>
          <p:nvPr/>
        </p:nvSpPr>
        <p:spPr>
          <a:xfrm>
            <a:off x="6337388" y="3248560"/>
            <a:ext cx="486753" cy="50190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AD133-A8E0-43D1-8688-1D5ADD5C66A2}"/>
              </a:ext>
            </a:extLst>
          </p:cNvPr>
          <p:cNvSpPr/>
          <p:nvPr/>
        </p:nvSpPr>
        <p:spPr>
          <a:xfrm>
            <a:off x="6930320" y="2684204"/>
            <a:ext cx="486753" cy="50190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753834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3DDB6-C72F-4ECD-90FE-5275EA35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"/>
            <a:ext cx="9144000" cy="51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364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8ED7-35BE-4900-B6F3-8D806DE5D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36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04FA6-90A0-4FA3-8AF2-9EC7D7CB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"/>
            <a:ext cx="9144000" cy="5138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007CC-35E1-476C-BF31-B4302B93DD28}"/>
              </a:ext>
            </a:extLst>
          </p:cNvPr>
          <p:cNvSpPr/>
          <p:nvPr/>
        </p:nvSpPr>
        <p:spPr>
          <a:xfrm>
            <a:off x="7157621" y="3161656"/>
            <a:ext cx="1960040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49120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EAF0F-06DB-4E8D-8E59-727F79D1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997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BBF43-A3FF-495E-912D-0BCEB8CE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" y="0"/>
            <a:ext cx="914048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ED01C6-9E6F-43A4-A711-35D8A41E6FAB}"/>
              </a:ext>
            </a:extLst>
          </p:cNvPr>
          <p:cNvSpPr/>
          <p:nvPr/>
        </p:nvSpPr>
        <p:spPr>
          <a:xfrm>
            <a:off x="7186662" y="2516820"/>
            <a:ext cx="763292" cy="145815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906323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End">
            <a:extLst>
              <a:ext uri="{FF2B5EF4-FFF2-40B4-BE49-F238E27FC236}">
                <a16:creationId xmlns:a16="http://schemas.microsoft.com/office/drawing/2014/main" id="{DE88C918-9A7C-4348-9BF9-1299C7D5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117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E252-BB58-425E-8C4F-48D1F410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879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643395-742A-4B44-83B1-E23B18515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526ED7-6ED7-4CA3-B75F-B9C102F4411C}"/>
              </a:ext>
            </a:extLst>
          </p:cNvPr>
          <p:cNvSpPr/>
          <p:nvPr/>
        </p:nvSpPr>
        <p:spPr>
          <a:xfrm>
            <a:off x="6751468" y="2516821"/>
            <a:ext cx="72268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0339062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07F1AE-1D32-44EB-AB08-5C5C6CC3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90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3D4F7-A0E9-4DE9-9806-20C189F56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C21531-D067-46A1-93DD-845EE57FFBDC}"/>
              </a:ext>
            </a:extLst>
          </p:cNvPr>
          <p:cNvSpPr/>
          <p:nvPr/>
        </p:nvSpPr>
        <p:spPr>
          <a:xfrm>
            <a:off x="7972425" y="1931033"/>
            <a:ext cx="494705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6EE2E-56C3-4DF4-B08B-77AA1A1558C2}"/>
              </a:ext>
            </a:extLst>
          </p:cNvPr>
          <p:cNvSpPr/>
          <p:nvPr/>
        </p:nvSpPr>
        <p:spPr>
          <a:xfrm>
            <a:off x="7179469" y="3657601"/>
            <a:ext cx="1762988" cy="98405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788290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FB171-1D5A-4359-8650-8A70389B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435616-884F-49F6-9C4D-14AB7FF1FF47}"/>
              </a:ext>
            </a:extLst>
          </p:cNvPr>
          <p:cNvSpPr/>
          <p:nvPr/>
        </p:nvSpPr>
        <p:spPr>
          <a:xfrm>
            <a:off x="660797" y="2981969"/>
            <a:ext cx="573286" cy="464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0D2EC-9543-49B4-8BA6-C53C078AED6C}"/>
              </a:ext>
            </a:extLst>
          </p:cNvPr>
          <p:cNvSpPr/>
          <p:nvPr/>
        </p:nvSpPr>
        <p:spPr>
          <a:xfrm>
            <a:off x="135732" y="1310446"/>
            <a:ext cx="1762988" cy="29289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B65EA2-DCC0-49BA-B867-05DB0A4DC5C1}"/>
              </a:ext>
            </a:extLst>
          </p:cNvPr>
          <p:cNvSpPr/>
          <p:nvPr/>
        </p:nvSpPr>
        <p:spPr>
          <a:xfrm>
            <a:off x="2430263" y="1310446"/>
            <a:ext cx="1624613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DA3C9-3223-4A41-8B87-0843A070CB91}"/>
              </a:ext>
            </a:extLst>
          </p:cNvPr>
          <p:cNvSpPr/>
          <p:nvPr/>
        </p:nvSpPr>
        <p:spPr>
          <a:xfrm>
            <a:off x="5000625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635708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0DEA6-645B-4F7F-924F-172BD201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C7F0AE-054D-4CC3-8476-4BBA30FF85F7}"/>
              </a:ext>
            </a:extLst>
          </p:cNvPr>
          <p:cNvSpPr/>
          <p:nvPr/>
        </p:nvSpPr>
        <p:spPr>
          <a:xfrm>
            <a:off x="471487" y="2571750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97985-1317-4FAF-9FD7-0BA3CA404BB2}"/>
              </a:ext>
            </a:extLst>
          </p:cNvPr>
          <p:cNvSpPr/>
          <p:nvPr/>
        </p:nvSpPr>
        <p:spPr>
          <a:xfrm>
            <a:off x="135732" y="1310446"/>
            <a:ext cx="1762988" cy="29289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694277-29FA-4F6D-BAD3-EA1209B9C213}"/>
              </a:ext>
            </a:extLst>
          </p:cNvPr>
          <p:cNvSpPr/>
          <p:nvPr/>
        </p:nvSpPr>
        <p:spPr>
          <a:xfrm>
            <a:off x="2430262" y="1310446"/>
            <a:ext cx="448670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6587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2315F9-F142-4EC2-9ADD-19BB0CB64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5D95DC-9B41-4B3B-9E55-9DBBBFCFA036}"/>
              </a:ext>
            </a:extLst>
          </p:cNvPr>
          <p:cNvSpPr/>
          <p:nvPr/>
        </p:nvSpPr>
        <p:spPr>
          <a:xfrm>
            <a:off x="471487" y="4179094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679AD-06BA-4793-98EA-EA581DB80751}"/>
              </a:ext>
            </a:extLst>
          </p:cNvPr>
          <p:cNvSpPr/>
          <p:nvPr/>
        </p:nvSpPr>
        <p:spPr>
          <a:xfrm>
            <a:off x="135732" y="1310446"/>
            <a:ext cx="1762988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D61F15-D916-4297-BDF9-57F5CF525C85}"/>
              </a:ext>
            </a:extLst>
          </p:cNvPr>
          <p:cNvSpPr/>
          <p:nvPr/>
        </p:nvSpPr>
        <p:spPr>
          <a:xfrm>
            <a:off x="5000625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1B0FB-AB7E-45DD-A5C4-3732CC77B26E}"/>
              </a:ext>
            </a:extLst>
          </p:cNvPr>
          <p:cNvSpPr/>
          <p:nvPr/>
        </p:nvSpPr>
        <p:spPr>
          <a:xfrm>
            <a:off x="2430263" y="1310446"/>
            <a:ext cx="5792679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584866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F54F6-80E7-4DA9-8ADA-E4C29A45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819055-F441-435A-BF86-CC86A3BA1383}"/>
              </a:ext>
            </a:extLst>
          </p:cNvPr>
          <p:cNvSpPr/>
          <p:nvPr/>
        </p:nvSpPr>
        <p:spPr>
          <a:xfrm>
            <a:off x="471487" y="3982103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3D9AF-547B-4C6A-ABD9-D7CB4890595C}"/>
              </a:ext>
            </a:extLst>
          </p:cNvPr>
          <p:cNvSpPr/>
          <p:nvPr/>
        </p:nvSpPr>
        <p:spPr>
          <a:xfrm>
            <a:off x="4618434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266372-28E1-4925-AA76-E8B84B349625}"/>
              </a:ext>
            </a:extLst>
          </p:cNvPr>
          <p:cNvSpPr/>
          <p:nvPr/>
        </p:nvSpPr>
        <p:spPr>
          <a:xfrm>
            <a:off x="2430262" y="1310446"/>
            <a:ext cx="4314548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2645249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7453</TotalTime>
  <Words>7844</Words>
  <Application>Microsoft Office PowerPoint</Application>
  <PresentationFormat>On-screen Show (16:9)</PresentationFormat>
  <Paragraphs>954</Paragraphs>
  <Slides>216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216</vt:i4>
      </vt:variant>
    </vt:vector>
  </HeadingPairs>
  <TitlesOfParts>
    <vt:vector size="228" baseType="lpstr">
      <vt:lpstr>Arial</vt:lpstr>
      <vt:lpstr>Calibri</vt:lpstr>
      <vt:lpstr>Calibri Light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Office Theme</vt:lpstr>
      <vt:lpstr>Power Platform</vt:lpstr>
      <vt:lpstr>PowerPoint Presentation</vt:lpstr>
      <vt:lpstr>PowerPoint Presentation</vt:lpstr>
      <vt:lpstr>PowerPoint Presentation</vt:lpstr>
      <vt:lpstr>Agenda</vt:lpstr>
      <vt:lpstr>Azure Data Studio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Automate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Gateway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Siri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HiramFleitas_PowerPlatformGameChanger</dc:title>
  <dc:creator>hf0524@universalproperty.com</dc:creator>
  <cp:keywords>PowerApps, MS Flow, Power BI</cp:keywords>
  <cp:lastModifiedBy>Hiram Fleitas</cp:lastModifiedBy>
  <cp:revision>1385</cp:revision>
  <dcterms:created xsi:type="dcterms:W3CDTF">2013-07-12T18:23:55Z</dcterms:created>
  <dcterms:modified xsi:type="dcterms:W3CDTF">2019-11-15T19:07:07Z</dcterms:modified>
  <cp:category>Develop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